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7" r:id="rId2"/>
    <p:sldId id="256" r:id="rId3"/>
    <p:sldId id="268" r:id="rId4"/>
    <p:sldId id="257" r:id="rId5"/>
    <p:sldId id="264" r:id="rId6"/>
    <p:sldId id="258" r:id="rId7"/>
    <p:sldId id="259" r:id="rId8"/>
    <p:sldId id="279" r:id="rId9"/>
    <p:sldId id="266" r:id="rId10"/>
    <p:sldId id="267" r:id="rId11"/>
    <p:sldId id="270" r:id="rId12"/>
    <p:sldId id="272" r:id="rId13"/>
    <p:sldId id="273" r:id="rId14"/>
    <p:sldId id="274" r:id="rId15"/>
    <p:sldId id="275" r:id="rId16"/>
    <p:sldId id="271" r:id="rId17"/>
    <p:sldId id="280" r:id="rId18"/>
    <p:sldId id="278" r:id="rId19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JasmineUPC" panose="02020603050405020304" pitchFamily="18" charset="-34"/>
      <p:regular r:id="rId25"/>
      <p:bold r:id="rId26"/>
      <p:italic r:id="rId27"/>
      <p:boldItalic r:id="rId28"/>
    </p:embeddedFont>
    <p:embeddedFont>
      <p:font typeface="Footlight MT Light" panose="0204060206030A0203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esar" pitchFamily="2" charset="0"/>
      <p:regular r:id="rId34"/>
    </p:embeddedFont>
    <p:embeddedFont>
      <p:font typeface="World Colors" panose="03000600000000000000" pitchFamily="66" charset="0"/>
      <p:regular r:id="rId35"/>
    </p:embeddedFont>
    <p:embeddedFont>
      <p:font typeface="Dalek" panose="02000400000000000000" pitchFamily="2" charset="0"/>
      <p:regular r:id="rId36"/>
    </p:embeddedFont>
    <p:embeddedFont>
      <p:font typeface="Garfield" panose="02000000000000000000" pitchFamily="2" charset="0"/>
      <p:regular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1D6"/>
    <a:srgbClr val="29F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46CA6-385C-4297-AA29-1B6E68994A68}" type="datetimeFigureOut">
              <a:rPr lang="fr-FR" smtClean="0"/>
              <a:t>07/02/2016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A1FE4-5DF5-4D43-AFFE-1281CECFAF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06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867B7-5FE7-42C7-B0F9-033A54AE3743}" type="datetime1">
              <a:rPr lang="fr-FR" smtClean="0"/>
              <a:t>07/02/2016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48E4-1028-47C8-AE92-0B08E49ABBF7}" type="datetime1">
              <a:rPr lang="fr-FR" smtClean="0"/>
              <a:t>07/02/2016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111C-9E2C-41F9-8336-00A13A1077B6}" type="datetime1">
              <a:rPr lang="fr-FR" smtClean="0"/>
              <a:t>07/02/2016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A121-49A6-499D-AE40-E423B47830B5}" type="datetime1">
              <a:rPr lang="fr-FR" smtClean="0"/>
              <a:t>07/02/2016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27E05-1C10-473C-BD1A-70E2F16D2A6F}" type="datetime1">
              <a:rPr lang="fr-FR" smtClean="0"/>
              <a:t>07/02/2016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02987-CD8B-4649-99C6-DCFA36B443FC}" type="datetime1">
              <a:rPr lang="fr-FR" smtClean="0"/>
              <a:t>07/02/2016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D6B0C-0A67-43CC-BE19-65A5B774C81C}" type="datetime1">
              <a:rPr lang="fr-FR" smtClean="0"/>
              <a:t>07/02/2016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ED02-4B12-492E-961C-559D41B815C6}" type="datetime1">
              <a:rPr lang="fr-FR" smtClean="0"/>
              <a:t>07/02/2016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F69C-F205-43BE-8331-820FBFBE9881}" type="datetime1">
              <a:rPr lang="fr-FR" smtClean="0"/>
              <a:t>07/02/2016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D200-F83F-47D4-85DC-F5FDCA466A68}" type="datetime1">
              <a:rPr lang="fr-FR" smtClean="0"/>
              <a:t>07/02/2016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26BA-03AB-433C-A614-97F330854E85}" type="datetime1">
              <a:rPr lang="fr-FR" smtClean="0"/>
              <a:t>07/02/2016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83767-CAFA-479A-8197-B50E13A6AA5B}" type="datetime1">
              <a:rPr lang="fr-FR" smtClean="0"/>
              <a:t>07/02/2016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C1C-8440-4229-BB28-C1BE8ADB79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14104"/>
            <a:ext cx="1714500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3851920" y="908720"/>
            <a:ext cx="4032448" cy="1736646"/>
          </a:xfrm>
          <a:prstGeom prst="wedgeRoundRectCallout">
            <a:avLst>
              <a:gd name="adj1" fmla="val -38933"/>
              <a:gd name="adj2" fmla="val 11193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Salvete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discipvli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 !</a:t>
            </a:r>
            <a:endParaRPr lang="fr-F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lek" pitchFamily="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39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7667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6</a:t>
            </a:r>
            <a:r>
              <a:rPr lang="fr-FR" sz="20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. </a:t>
            </a:r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Et enfin, on apprend une langue !!!!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448796"/>
            <a:ext cx="2235661" cy="27226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1907704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apprend des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conjugaisons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07704" y="17635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fait de la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grammaire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226758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apprend du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vocabulaire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98081" y="30794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… dans la joie et la bonne humeur !</a:t>
            </a:r>
            <a:endParaRPr lang="fr-F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07704" y="27716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traduit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83014"/>
            <a:ext cx="981832" cy="11973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913872" y="1067251"/>
            <a:ext cx="290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002060"/>
                </a:solidFill>
                <a:latin typeface="Footlight MT Light" panose="0204060206030A020304" pitchFamily="18" charset="0"/>
              </a:rPr>
              <a:t>Le latin te permet de consolider des connaissances en français !!!!</a:t>
            </a:r>
            <a:endParaRPr lang="fr-FR" sz="2800" b="1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5" grpId="0"/>
      <p:bldP spid="6" grpId="0"/>
      <p:bldP spid="7" grpId="0"/>
      <p:bldP spid="7" grpId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68" b="67330"/>
          <a:stretch/>
        </p:blipFill>
        <p:spPr>
          <a:xfrm>
            <a:off x="5796136" y="148570"/>
            <a:ext cx="2479100" cy="25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571476"/>
            <a:ext cx="1579500" cy="108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5013176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 ?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11760" y="4583623"/>
            <a:ext cx="1386154" cy="715089"/>
          </a:xfrm>
          <a:prstGeom prst="wedgeRoundRectCallout">
            <a:avLst>
              <a:gd name="adj1" fmla="val -9839"/>
              <a:gd name="adj2" fmla="val 11159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SVM IOVIS AQVILA.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162279" y="3919611"/>
            <a:ext cx="1386154" cy="1328023"/>
          </a:xfrm>
          <a:prstGeom prst="wedgeRoundRectCallout">
            <a:avLst>
              <a:gd name="adj1" fmla="val -38895"/>
              <a:gd name="adj2" fmla="val 72249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MEVS DOMINVS</a:t>
            </a:r>
          </a:p>
          <a:p>
            <a:pPr algn="ctr"/>
            <a:r>
              <a:rPr lang="fr-FR" dirty="0" smtClean="0"/>
              <a:t>EST PATER DEORVM.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364088" y="5367164"/>
            <a:ext cx="1386154" cy="408623"/>
          </a:xfrm>
          <a:prstGeom prst="wedgeRoundRectCallout">
            <a:avLst>
              <a:gd name="adj1" fmla="val -94817"/>
              <a:gd name="adj2" fmla="val 5463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EST ?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1043609" y="764704"/>
            <a:ext cx="2581017" cy="3060000"/>
            <a:chOff x="2699791" y="1772816"/>
            <a:chExt cx="2581017" cy="3060000"/>
          </a:xfrm>
        </p:grpSpPr>
        <p:pic>
          <p:nvPicPr>
            <p:cNvPr id="20" name="Image 19" descr="cesarfaché.jpg"/>
            <p:cNvPicPr>
              <a:picLocks noChangeAspect="1"/>
            </p:cNvPicPr>
            <p:nvPr/>
          </p:nvPicPr>
          <p:blipFill>
            <a:blip r:embed="rId5" cstate="print"/>
            <a:srcRect t="2353" r="5227"/>
            <a:stretch>
              <a:fillRect/>
            </a:stretch>
          </p:blipFill>
          <p:spPr>
            <a:xfrm>
              <a:off x="2699791" y="1772816"/>
              <a:ext cx="2581017" cy="30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ZoneTexte 20"/>
            <p:cNvSpPr txBox="1"/>
            <p:nvPr/>
          </p:nvSpPr>
          <p:spPr>
            <a:xfrm>
              <a:off x="2843808" y="1844824"/>
              <a:ext cx="23042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Nunc…</a:t>
              </a:r>
            </a:p>
            <a:p>
              <a:pPr algn="ctr"/>
              <a:r>
                <a:rPr lang="fr-F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otlight MT Light" pitchFamily="18" charset="0"/>
                </a:rPr>
                <a:t>LABORATE !!!!</a:t>
              </a:r>
              <a:endPara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</a:endParaRPr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61565" y="6505301"/>
            <a:ext cx="2895600" cy="365125"/>
          </a:xfrm>
        </p:spPr>
        <p:txBody>
          <a:bodyPr/>
          <a:lstStyle/>
          <a:p>
            <a:r>
              <a:rPr lang="it-IT" dirty="0" smtClean="0"/>
              <a:t>clico ergo sum / karine untermarzoner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9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10463 C -0.07014 0.11157 -0.1191 0.1294 -0.1191 0.14352 C -0.1191 0.15625 -0.07119 0.16574 -0.00712 0.16574 C 0.05677 0.16574 0.11076 0.15625 0.11076 0.14352 C 0.11076 0.1294 0.05486 0.12569 -0.00921 0.13495 C -0.07223 0.1456 -0.1191 0.16343 -0.1191 0.17639 C -0.1191 0.18912 -0.07014 0.19977 -0.00712 0.19977 C 0.05677 0.19977 0.11076 0.18912 0.11076 0.17639 C 0.11076 0.16343 0.05486 0.15972 -0.00816 0.16921 C -0.07223 0.17847 -0.1191 0.1963 -0.1191 0.20903 C -0.1191 0.22315 -0.07014 0.2338 -0.00625 0.2338 C 0.05677 0.2338 0.11076 0.22315 0.11076 0.20903 C 0.11076 0.19722 0.05486 0.19375 -0.00816 0.20231 C -0.07119 0.21157 -0.1191 0.23032 -0.1191 0.24329 C -0.1191 0.25602 -0.0691 0.26667 -0.00625 0.26667 C 0.05885 0.26667 0.11076 0.25602 0.11076 0.24329 C 0.11076 0.23032 0.0559 0.22662 -0.00712 0.23634 C -0.07014 0.2456 -0.1191 0.26319 -0.1191 0.27639 C -0.1191 0.29051 -0.0691 0.29977 -0.00521 0.29977 C 0.05885 0.29977 0.11076 0.28912 0.11076 0.27639 C 0.11076 0.26319 0.0559 0.25972 -0.00712 0.26921 C -0.07014 0.27847 -0.1191 0.29722 -0.1191 0.30926 C -0.1191 0.32199 -0.06823 0.33264 -0.00521 0.33264 C 0.05885 0.33264 0.11076 0.32199 0.11076 0.30926 C 0.11076 0.29722 0.05677 0.29398 -0.00712 0.30208 C -0.07014 0.31134 -0.1191 0.33009 -0.1191 0.34329 C -0.1191 0.35486 -0.06823 0.36667 -0.00417 0.36667 C 0.05989 0.36667 0.11076 0.35602 0.11076 0.34329 C 0.11076 0.33009 0.05677 0.32662 -0.00625 0.33611 C -0.0691 0.3456 -0.12014 0.36319 -0.1191 0.37616 C -0.11823 0.38889 -0.06823 0.39861 -0.00417 0.39861 C 0.05989 0.39861 0.11076 0.38796 0.11076 0.375 C 0.11076 0.36319 0.05885 0.35949 -0.00417 0.37014 " pathEditMode="relative" rAng="0" ptsTypes="fffffffffffffffffffffffffffffffff">
                                      <p:cBhvr>
                                        <p:cTn id="6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 ?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627784" y="3963133"/>
            <a:ext cx="1386154" cy="408623"/>
          </a:xfrm>
          <a:prstGeom prst="wedgeRoundRectCallout">
            <a:avLst>
              <a:gd name="adj1" fmla="val 23930"/>
              <a:gd name="adj2" fmla="val 9637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SVM SPICA.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716016" y="4167444"/>
            <a:ext cx="1728192" cy="1021556"/>
          </a:xfrm>
          <a:prstGeom prst="wedgeRoundRectCallout">
            <a:avLst>
              <a:gd name="adj1" fmla="val -67166"/>
              <a:gd name="adj2" fmla="val 4110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MEA DEA ADJUVAT ME CRESCERE.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9" t="66731" b="933"/>
          <a:stretch/>
        </p:blipFill>
        <p:spPr>
          <a:xfrm>
            <a:off x="5940152" y="188640"/>
            <a:ext cx="2674746" cy="25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81" y="4557286"/>
            <a:ext cx="2160000" cy="2160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887035" y="5658032"/>
            <a:ext cx="1386154" cy="408623"/>
          </a:xfrm>
          <a:prstGeom prst="wedgeRoundRectCallout">
            <a:avLst>
              <a:gd name="adj1" fmla="val -66436"/>
              <a:gd name="adj2" fmla="val -20827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QVAE EST ?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9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2 -0.10523 C -0.14549 -0.11263 -0.16892 -0.1198 -0.17691 -0.1198 C -0.22865 -0.1198 -0.2816 -0.0044 -0.2816 0.11077 C -0.2816 0.05273 -0.30799 -0.0044 -0.33316 -0.0044 C -0.35972 -0.0044 -0.3849 0.05342 -0.3849 0.11101 C -0.3849 0.08233 -0.39809 0.05296 -0.41129 0.05296 C -0.42465 0.05296 -0.43785 0.0814 -0.43785 0.11101 C -0.43785 0.0962 -0.44462 0.08233 -0.45104 0.08233 C -0.45781 0.08233 -0.46424 0.09713 -0.46424 0.11101 C -0.46424 0.10337 -0.46788 0.0962 -0.47101 0.0962 C -0.47274 0.0962 -0.47778 0.10361 -0.47778 0.11101 C -0.47778 0.10731 -0.47934 0.10337 -0.48108 0.10337 C -0.48108 0.10268 -0.48455 0.10707 -0.48455 0.11101 C -0.48455 0.10892 -0.48455 0.10731 -0.48629 0.10731 C -0.48629 0.10823 -0.4882 0.10916 -0.4882 0.11101 C -0.4882 0.11008 -0.4882 0.10892 -0.4882 0.10823 C -0.48976 0.10823 -0.48976 0.10892 -0.48976 0.11008 C -0.49149 0.11008 -0.49149 0.10916 -0.49149 0.10823 C -0.49306 0.10823 -0.49306 0.10892 -0.49306 0.11008 " pathEditMode="relative" rAng="0" ptsTypes="fffffffffffffffffff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10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 ?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627784" y="3963133"/>
            <a:ext cx="1386154" cy="408623"/>
          </a:xfrm>
          <a:prstGeom prst="wedgeRoundRectCallout">
            <a:avLst>
              <a:gd name="adj1" fmla="val 6288"/>
              <a:gd name="adj2" fmla="val 130198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SVM SOL.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79271" y="3963133"/>
            <a:ext cx="1728192" cy="1021556"/>
          </a:xfrm>
          <a:prstGeom prst="wedgeRoundRectCallout">
            <a:avLst>
              <a:gd name="adj1" fmla="val -67166"/>
              <a:gd name="adj2" fmla="val 4110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MEVS DEVS  AVCTOR LVCIS EST.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5" r="74462"/>
          <a:stretch/>
        </p:blipFill>
        <p:spPr>
          <a:xfrm>
            <a:off x="6489888" y="314554"/>
            <a:ext cx="2511187" cy="25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68" y="4622013"/>
            <a:ext cx="2281186" cy="180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50290" y="5501882"/>
            <a:ext cx="1386154" cy="408623"/>
          </a:xfrm>
          <a:prstGeom prst="wedgeRoundRectCallout">
            <a:avLst>
              <a:gd name="adj1" fmla="val -74107"/>
              <a:gd name="adj2" fmla="val 779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EST ?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1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67 -0.046 -0.125 -0.113 -0.129 C -0.177 -0.134 -0.237 -0.089 -0.241 -0.024 C -0.246 0.036 -0.204 0.092 -0.144 0.096 C -0.089 0.099 -0.037 0.062 -0.033 0.006 C -0.029 -0.045 -0.064 -0.093 -0.115 -0.097 C -0.162 -0.1 -0.206 -0.069 -0.209 -0.022 C -0.212 0.02 -0.184 0.061 -0.142 0.063 C -0.104 0.066 -0.068 0.042 -0.065 0.004 C -0.063 -0.03 -0.084 -0.063 -0.117 -0.065 C -0.146 -0.067 -0.175 -0.049 -0.177 -0.02 C -0.179 0.005 -0.164 0.029 -0.14 0.031 C -0.12 0.033 -0.099 0.022 -0.098 0.002 C -0.096 -0.014 -0.104 -0.031 -0.119 -0.033 C -0.131 -0.033 -0.143 -0.029 -0.145 -0.018 C -0.146 -0.011 -0.144 -0.004 -0.138 -0.001 C -0.135 0 -0.133 0 -0.13 -0.001 E" pathEditMode="relative" ptsTypes="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 ?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051720" y="4244513"/>
            <a:ext cx="1872208" cy="408623"/>
          </a:xfrm>
          <a:prstGeom prst="wedgeRoundRectCallout">
            <a:avLst>
              <a:gd name="adj1" fmla="val -28923"/>
              <a:gd name="adj2" fmla="val 12759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SVM CERBERVS.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067944" y="4127489"/>
            <a:ext cx="1728192" cy="1021556"/>
          </a:xfrm>
          <a:prstGeom prst="wedgeRoundRectCallout">
            <a:avLst>
              <a:gd name="adj1" fmla="val -67166"/>
              <a:gd name="adj2" fmla="val 4110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CVM DOMINO IN INFERIS VIVO.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139952" y="5359772"/>
            <a:ext cx="1386154" cy="1021556"/>
          </a:xfrm>
          <a:prstGeom prst="wedgeRoundRectCallout">
            <a:avLst>
              <a:gd name="adj1" fmla="val -74107"/>
              <a:gd name="adj2" fmla="val 7795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QVOD NOMEN EI EST ?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7" r="1168" b="67425"/>
          <a:stretch/>
        </p:blipFill>
        <p:spPr>
          <a:xfrm>
            <a:off x="2987824" y="260648"/>
            <a:ext cx="2567042" cy="25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4581" y="4473911"/>
            <a:ext cx="3357810" cy="2160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1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11736 C -0.07726 -0.1243 -0.10625 -0.13125 -0.11615 -0.13125 C -0.18038 -0.13125 -0.24653 -0.02106 -0.24653 0.08935 C -0.24653 0.03357 -0.27952 -0.02106 -0.31077 -0.02106 C -0.34375 -0.02106 -0.37483 0.03449 -0.37483 0.08935 C -0.37483 0.06181 -0.3915 0.03357 -0.40799 0.03357 C -0.42448 0.03357 -0.44097 0.06111 -0.44097 0.08935 C -0.44097 0.07523 -0.44931 0.06181 -0.45747 0.06181 C -0.4658 0.06181 -0.47396 0.07593 -0.47396 0.08935 C -0.47396 0.08218 -0.4783 0.07523 -0.48229 0.07523 C -0.48438 0.07523 -0.49045 0.08218 -0.49045 0.08935 C -0.49045 0.08565 -0.49271 0.08218 -0.49479 0.08218 C -0.49479 0.08125 -0.49913 0.08565 -0.49913 0.08935 C -0.49913 0.0875 -0.49913 0.08565 -0.50139 0.08565 C -0.50139 0.08658 -0.50347 0.0875 -0.50347 0.08935 C -0.50347 0.08843 -0.50347 0.0875 -0.50347 0.08658 C -0.50556 0.08658 -0.50556 0.0875 -0.50556 0.08843 C -0.50782 0.08843 -0.50782 0.0875 -0.50782 0.08658 C -0.50972 0.08658 -0.50972 0.0875 -0.50972 0.08843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7 0.05764 L 0.121 0.05764 L 0.121 0.09375 L 0.15694 0.09375 L 0.15694 0.12986 L 0.19288 0.12986 L 0.19288 0.16597 L 0.22882 0.16597 L 0.22882 0.20208 L 0.26475 0.20208 L 0.26475 0.23819 L 0.30069 0.23819 L 0.30069 0.2743 L 0.33663 0.2743 L 0.33663 0.31042 " pathEditMode="relative" rAng="0" ptsTypes="FFFFFFFFFFFFFFF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55" y="4887044"/>
            <a:ext cx="1114425" cy="1638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47703" y="3963133"/>
            <a:ext cx="1386154" cy="408623"/>
          </a:xfrm>
          <a:prstGeom prst="wedgeRoundRectCallout">
            <a:avLst>
              <a:gd name="adj1" fmla="val -35754"/>
              <a:gd name="adj2" fmla="val 171724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 ?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298926" y="4014211"/>
            <a:ext cx="1421360" cy="715089"/>
          </a:xfrm>
          <a:prstGeom prst="wedgeRoundRectCallout">
            <a:avLst>
              <a:gd name="adj1" fmla="val 39520"/>
              <a:gd name="adj2" fmla="val 117559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BACCHE, TE AMO !!!!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17640" y="4887044"/>
            <a:ext cx="2088232" cy="1021556"/>
          </a:xfrm>
          <a:prstGeom prst="wedgeRoundRectCallout">
            <a:avLst>
              <a:gd name="adj1" fmla="val -76653"/>
              <a:gd name="adj2" fmla="val 15081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MEVS DEVS E FEMORE </a:t>
            </a:r>
            <a:r>
              <a:rPr lang="fr-FR" dirty="0" smtClean="0"/>
              <a:t>IOVIS </a:t>
            </a:r>
            <a:r>
              <a:rPr lang="fr-FR" dirty="0" smtClean="0"/>
              <a:t>NATVS EST.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7" t="66387" r="26032" b="599"/>
          <a:stretch/>
        </p:blipFill>
        <p:spPr>
          <a:xfrm>
            <a:off x="6174976" y="548680"/>
            <a:ext cx="2459969" cy="25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88600"/>
            <a:ext cx="2086531" cy="1440000"/>
          </a:xfrm>
          <a:prstGeom prst="rect">
            <a:avLst/>
          </a:prstGeom>
        </p:spPr>
      </p:pic>
      <p:pic>
        <p:nvPicPr>
          <p:cNvPr id="11" name="Image 10" descr="bouteille-de-vin-et-deux-verre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3857" y="4843278"/>
            <a:ext cx="1729623" cy="16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045600"/>
            <a:ext cx="952500" cy="1143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615575" y="4128189"/>
            <a:ext cx="1386154" cy="715089"/>
          </a:xfrm>
          <a:prstGeom prst="wedgeRoundRectCallout">
            <a:avLst>
              <a:gd name="adj1" fmla="val -25015"/>
              <a:gd name="adj2" fmla="val 110762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SVM VINVM.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283968" y="6187967"/>
            <a:ext cx="1386154" cy="408623"/>
          </a:xfrm>
          <a:prstGeom prst="wedgeRoundRectCallout">
            <a:avLst>
              <a:gd name="adj1" fmla="val -85613"/>
              <a:gd name="adj2" fmla="val -62460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QVIS EST ?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84" y="4615240"/>
            <a:ext cx="952500" cy="1143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038588"/>
            <a:ext cx="952500" cy="1143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31840" y="6463278"/>
            <a:ext cx="2895600" cy="365125"/>
          </a:xfrm>
        </p:spPr>
        <p:txBody>
          <a:bodyPr/>
          <a:lstStyle/>
          <a:p>
            <a:r>
              <a:rPr lang="it-IT" dirty="0" smtClean="0"/>
              <a:t>clico ergo sum / karine untermarzoner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2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574 L -0.03246 0.09907 L -0.06302 -0.01574 L -0.09548 0.09907 L -0.12778 -0.01574 L -0.15798 0.09907 L -0.19045 -0.01574 L -0.221 0.09907 L -0.2533 -0.01574 L -0.28576 0.09907 L -0.31632 -0.01574 L -0.34878 0.09907 L -0.37899 -0.01574 L -0.41128 0.09907 L -0.44375 -0.01574 L -0.4743 0.09907 L -0.50659 -0.01574 " pathEditMode="relative" rAng="0" ptsTypes="FFFFFFFFFFFFFFFFF">
                                      <p:cBhvr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0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0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63788" y="116632"/>
            <a:ext cx="38164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Les reconnais-tu ?</a:t>
            </a:r>
          </a:p>
          <a:p>
            <a:pPr algn="ctr"/>
            <a:endParaRPr lang="fr-FR" dirty="0"/>
          </a:p>
        </p:txBody>
      </p:sp>
      <p:pic>
        <p:nvPicPr>
          <p:cNvPr id="2050" name="Picture 2" descr="Copie de olym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056" y="836712"/>
            <a:ext cx="7199999" cy="57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7668344" y="177281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Dalek" pitchFamily="2" charset="0"/>
              </a:rPr>
              <a:t>JVNO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68344" y="235922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Dalek" pitchFamily="2" charset="0"/>
              </a:rPr>
              <a:t>MINERVA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68344" y="294563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Dalek" pitchFamily="2" charset="0"/>
              </a:rPr>
              <a:t>VENVS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68344" y="3532046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Dalek" pitchFamily="2" charset="0"/>
              </a:rPr>
              <a:t>DIANA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90872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BACCHvs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149513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mercvrivs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1520" y="208154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cvpido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1520" y="266795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apollo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520" y="328498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JVppiter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1520" y="387139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Dalek" pitchFamily="2" charset="0"/>
              </a:rPr>
              <a:t>mars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445780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neptunVS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1520" y="5044214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vvlcanvs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1520" y="558924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plvtO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6175650"/>
            <a:ext cx="111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Dalek" pitchFamily="2" charset="0"/>
              </a:rPr>
              <a:t>aeolvs</a:t>
            </a:r>
            <a:endParaRPr lang="fr-FR" sz="1400" dirty="0">
              <a:latin typeface="Dalek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3968" y="27609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①</a:t>
            </a:r>
            <a:endParaRPr lang="fr-FR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5076056" y="276097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②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987824" y="292863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③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447764" y="44578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④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763688" y="56612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⑤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07904" y="54045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⑥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113746" y="56742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660232" y="60305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⑧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380312" y="423838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⑨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5940152" y="503123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⑩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833676" y="40437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⑪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876256" y="33473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⑫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666150" y="46748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⑬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28805" y="485954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⑭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2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53559 0.6557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18333 0.5745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6996 0.0796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61441 0.5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0.39393 -0.1527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0.34861 0.154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0.74028 0.1800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3073 0.1682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1 0.01504 L 0.43907 0.1076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0.66945 -0.553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5 0.00903 L -0.28924 0.0719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1805 L -0.24983 0.2175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0625 L -0.54913 0.22662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0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4 0.0044 L -0.36806 0.11991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7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89643" y="33265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Caesar" pitchFamily="2" charset="0"/>
              </a:rPr>
              <a:t>Le cours de latin, c’est: </a:t>
            </a:r>
            <a:endParaRPr lang="fr-FR" sz="3600" b="1" dirty="0">
              <a:latin typeface="Caesar" pitchFamily="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0002" y="1448986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faire de l’étymologie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0002" y="3411100"/>
            <a:ext cx="813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comprendre la grammaire française grâce à celle du Latin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0002" y="5373216"/>
            <a:ext cx="836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apprendre comment vivaient les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Romains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0002" y="2430043"/>
            <a:ext cx="7560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réfléchir et se poser des questions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0002" y="4392157"/>
            <a:ext cx="836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faire de la mythologie 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14104"/>
            <a:ext cx="1714500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4067944" y="1034301"/>
            <a:ext cx="4032448" cy="1736646"/>
          </a:xfrm>
          <a:prstGeom prst="wedgeRoundRectCallout">
            <a:avLst>
              <a:gd name="adj1" fmla="val -38933"/>
              <a:gd name="adj2" fmla="val 111939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valete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 </a:t>
            </a:r>
            <a:r>
              <a:rPr lang="fr-F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discipvli</a:t>
            </a:r>
            <a:r>
              <a:rPr lang="fr-F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 !</a:t>
            </a:r>
            <a:endParaRPr lang="fr-F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lek" pitchFamily="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573873"/>
            <a:ext cx="3168352" cy="1123712"/>
          </a:xfrm>
          <a:prstGeom prst="wedgeRoundRectCallout">
            <a:avLst>
              <a:gd name="adj1" fmla="val 37150"/>
              <a:gd name="adj2" fmla="val 87462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Vous pouvez visiter mon site :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www.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lek" pitchFamily="2" charset="0"/>
              </a:rPr>
              <a:t>clicoergosum.fr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le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940152" y="2852936"/>
            <a:ext cx="2664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ld Colors" pitchFamily="66" charset="0"/>
              </a:rPr>
              <a:t>…5</a:t>
            </a:r>
            <a:r>
              <a:rPr lang="fr-FR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ld Colors" pitchFamily="66" charset="0"/>
              </a:rPr>
              <a:t>eme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ld Colors" pitchFamily="66" charset="0"/>
              </a:rPr>
              <a:t> !</a:t>
            </a:r>
          </a:p>
          <a:p>
            <a:endParaRPr lang="fr-FR" dirty="0"/>
          </a:p>
        </p:txBody>
      </p:sp>
      <p:pic>
        <p:nvPicPr>
          <p:cNvPr id="9" name="Image 8" descr="ils sont fous ces collégiens.png"/>
          <p:cNvPicPr>
            <a:picLocks noChangeAspect="1"/>
          </p:cNvPicPr>
          <p:nvPr/>
        </p:nvPicPr>
        <p:blipFill>
          <a:blip r:embed="rId2" cstate="print"/>
          <a:srcRect r="61812" b="36000"/>
          <a:stretch>
            <a:fillRect/>
          </a:stretch>
        </p:blipFill>
        <p:spPr>
          <a:xfrm>
            <a:off x="1331640" y="2276872"/>
            <a:ext cx="3491880" cy="3291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2555776" y="2340749"/>
            <a:ext cx="20162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</a:t>
            </a:r>
            <a:r>
              <a:rPr lang="fr-FR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JasmineUPC" pitchFamily="18" charset="-34"/>
              </a:rPr>
              <a:t>ILS SONT FOUS,  CES COLLEGIENS  ! POURQUOI APPRENDRE UNE </a:t>
            </a:r>
            <a:r>
              <a:rPr lang="fr-FR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JasmineUPC" pitchFamily="18" charset="-34"/>
              </a:rPr>
              <a:t>LANGUE </a:t>
            </a:r>
            <a:r>
              <a:rPr lang="fr-FR" sz="12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JasmineUPC" pitchFamily="18" charset="-34"/>
              </a:rPr>
              <a:t>MORTE  </a:t>
            </a:r>
            <a:r>
              <a:rPr lang="fr-FR" sz="1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JasmineUPC" pitchFamily="18" charset="-34"/>
              </a:rPr>
              <a:t>?</a:t>
            </a:r>
            <a:endParaRPr lang="fr-FR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itchFamily="18" charset="0"/>
              <a:cs typeface="JasmineUPC" pitchFamily="18" charset="-34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31640" y="2420888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itchFamily="18" charset="0"/>
                <a:cs typeface="JasmineUPC" pitchFamily="18" charset="-34"/>
              </a:rPr>
              <a:t>BONNE QUESTION, OBELIX 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1601" y="476672"/>
            <a:ext cx="7128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L</a:t>
            </a:r>
            <a:r>
              <a:rPr lang="fr-FR" sz="32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e</a:t>
            </a: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 </a:t>
            </a:r>
            <a:r>
              <a:rPr lang="fr-FR" sz="3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l</a:t>
            </a:r>
            <a:r>
              <a:rPr lang="fr-FR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a</a:t>
            </a:r>
            <a:r>
              <a:rPr lang="fr-FR" sz="32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t</a:t>
            </a:r>
            <a:r>
              <a:rPr lang="fr-FR" sz="3200" b="1" cap="none" spc="50" dirty="0" smtClean="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i</a:t>
            </a:r>
            <a:r>
              <a:rPr lang="fr-FR" sz="3200" b="1" cap="none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n</a:t>
            </a:r>
            <a:r>
              <a:rPr lang="fr-FR" sz="32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,</a:t>
            </a: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 </a:t>
            </a:r>
          </a:p>
          <a:p>
            <a:pPr algn="ctr"/>
            <a:r>
              <a:rPr lang="fr-FR" sz="3200" b="1" cap="none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c</a:t>
            </a:r>
            <a:r>
              <a:rPr lang="fr-FR" sz="32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a</a:t>
            </a: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 </a:t>
            </a:r>
            <a:r>
              <a:rPr lang="fr-FR" sz="3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c</a:t>
            </a:r>
            <a:r>
              <a:rPr lang="fr-FR" sz="3200" b="1" cap="none" spc="50" dirty="0" smtClean="0">
                <a:ln w="11430"/>
                <a:solidFill>
                  <a:srgbClr val="F901D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o</a:t>
            </a:r>
            <a:r>
              <a:rPr lang="fr-FR" sz="3200" b="1" cap="none" spc="50" dirty="0" smtClean="0">
                <a:ln w="11430"/>
                <a:solidFill>
                  <a:srgbClr val="29F3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m</a:t>
            </a: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m</a:t>
            </a:r>
            <a:r>
              <a:rPr lang="fr-FR" sz="32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e</a:t>
            </a:r>
            <a:r>
              <a:rPr lang="fr-FR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n</a:t>
            </a:r>
            <a:r>
              <a:rPr lang="fr-FR" sz="3200" b="1" cap="none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c</a:t>
            </a:r>
            <a:r>
              <a:rPr lang="fr-FR" sz="3200" b="1" cap="none" spc="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e</a:t>
            </a: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  </a:t>
            </a:r>
            <a:r>
              <a:rPr lang="fr-FR" sz="3200" b="1" cap="none" spc="50" dirty="0" smtClean="0">
                <a:ln w="11430"/>
                <a:solidFill>
                  <a:srgbClr val="F901D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e</a:t>
            </a:r>
            <a:r>
              <a:rPr lang="fr-FR" sz="3200" b="1" cap="none" spc="50" dirty="0" smtClean="0">
                <a:ln w="11430"/>
                <a:solidFill>
                  <a:srgbClr val="29F3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n</a:t>
            </a:r>
            <a:r>
              <a:rPr lang="fr-FR" sz="32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rld Colors" pitchFamily="66" charset="0"/>
              </a:rPr>
              <a:t> …</a:t>
            </a:r>
            <a:endParaRPr lang="fr-FR" sz="32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76056" y="378904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1h </a:t>
            </a:r>
            <a:r>
              <a:rPr lang="fr-F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en 5ème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076056" y="425302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2h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en 4ème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76056" y="475708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</a:t>
            </a:r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2h </a:t>
            </a:r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en 3ème</a:t>
            </a:r>
            <a:endParaRPr lang="fr-FR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48" y="14847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field" pitchFamily="2" charset="0"/>
              </a:rPr>
              <a:t>VOICI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field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268760"/>
            <a:ext cx="428625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39552" y="3790781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field" pitchFamily="2" charset="0"/>
              </a:rPr>
              <a:t>BONNES RAISONS DE FAIRE DU LATIN !!!!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field" pitchFamily="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pic>
        <p:nvPicPr>
          <p:cNvPr id="1026" name="Picture 2" descr="http://www.icone-gif.com/gif/chiffres/rouge-humanoide/ecole_alpha2r_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1794"/>
            <a:ext cx="189547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76470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1. On découvre l’origine de notre langue</a:t>
            </a:r>
            <a:endParaRPr lang="fr-FR" sz="2000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opinScript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63688" y="148478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Connais-tu le pourcentage de mots latins dans le français ?</a:t>
            </a:r>
            <a:endPara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5696" y="28529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Qu’appelle-t-on les langues romanes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9946" y="21328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2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0 %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47964" y="21328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60 %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95982" y="21235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80 %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39752" y="34290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  <a:sym typeface="Wingdings"/>
              </a:rPr>
              <a:t>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Ce sont les langues qui viennent du latin comme…</a:t>
            </a:r>
            <a:endParaRPr lang="fr-FR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555776" y="45811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L’espagnol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56176" y="42930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L’italien</a:t>
            </a:r>
            <a:endParaRPr lang="fr-FR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19872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Le portugais</a:t>
            </a:r>
            <a:endParaRPr lang="fr-FR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24128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Le roumain</a:t>
            </a:r>
            <a:endParaRPr lang="fr-F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11960" y="39330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90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Le français</a:t>
            </a:r>
            <a:endParaRPr lang="fr-FR" b="1" dirty="0">
              <a:solidFill>
                <a:srgbClr val="F901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7" grpId="1"/>
      <p:bldP spid="8" grpId="0"/>
      <p:bldP spid="8" grpId="1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Trouve les mots latins passés tels quels :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1520" y="561015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m’écrit en bas d’une lettre quand on a oublié quelque chose. 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9126" y="4251626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Je sers à rappeler aux élèves le travail à faire pour la semaine.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0323" y="1429807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Dans un récit, je me trouve en début de paragraphes.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528" y="2298599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me regarde le soir en famille…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3528" y="316739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Je remplace les points de suspension dans une énumération et on m’abrège en 3 lettres.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7929" y="5120418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Je suis rempli de poissons.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24128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940152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56176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372200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04248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20272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236296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68344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884368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100392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316416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52320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23528" y="5989210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On m’utilise pour faire sa toilette et se laver les dents.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5724128" y="141277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5940152" y="141277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6156176" y="141277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372200" y="141277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588224" y="141277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804248" y="141277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5724128" y="220486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940152" y="220486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6156176" y="220486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6372200" y="220486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6588224" y="2204864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5724128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5940152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6372200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6588224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7236296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6804248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7020272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5724128" y="420134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5940152" y="420134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6156176" y="420134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6372200" y="420134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6588224" y="420134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6804248" y="420134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5724128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5940152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6156176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6372200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6588224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7020272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6804248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724128" y="59492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5940152" y="59492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6156176" y="59492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6372200" y="59492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6588224" y="59492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6804248" y="59492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7452320" y="3193231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7236296" y="5065439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156176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5940152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6372200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6804248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7020272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7236296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7452320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7668344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7884368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8100392" y="54868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0" name="Groupe 139"/>
          <p:cNvGrpSpPr/>
          <p:nvPr/>
        </p:nvGrpSpPr>
        <p:grpSpPr>
          <a:xfrm>
            <a:off x="5940152" y="1412776"/>
            <a:ext cx="936104" cy="307777"/>
            <a:chOff x="5940152" y="1412776"/>
            <a:chExt cx="936104" cy="307777"/>
          </a:xfrm>
        </p:grpSpPr>
        <p:sp>
          <p:nvSpPr>
            <p:cNvPr id="111" name="ZoneTexte 110"/>
            <p:cNvSpPr txBox="1"/>
            <p:nvPr/>
          </p:nvSpPr>
          <p:spPr>
            <a:xfrm>
              <a:off x="5940152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6156176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6372200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6588224" y="1412776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1" name="Groupe 140"/>
          <p:cNvGrpSpPr/>
          <p:nvPr/>
        </p:nvGrpSpPr>
        <p:grpSpPr>
          <a:xfrm>
            <a:off x="5940152" y="2204864"/>
            <a:ext cx="720080" cy="307777"/>
            <a:chOff x="5940152" y="2204864"/>
            <a:chExt cx="720080" cy="307777"/>
          </a:xfrm>
        </p:grpSpPr>
        <p:sp>
          <p:nvSpPr>
            <p:cNvPr id="115" name="ZoneTexte 114"/>
            <p:cNvSpPr txBox="1"/>
            <p:nvPr/>
          </p:nvSpPr>
          <p:spPr>
            <a:xfrm>
              <a:off x="5940152" y="22048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6156176" y="22048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6372200" y="2204864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2" name="Groupe 141"/>
          <p:cNvGrpSpPr/>
          <p:nvPr/>
        </p:nvGrpSpPr>
        <p:grpSpPr>
          <a:xfrm>
            <a:off x="5940152" y="3193231"/>
            <a:ext cx="1584176" cy="307777"/>
            <a:chOff x="5940152" y="3193231"/>
            <a:chExt cx="1584176" cy="307777"/>
          </a:xfrm>
        </p:grpSpPr>
        <p:sp>
          <p:nvSpPr>
            <p:cNvPr id="119" name="ZoneTexte 118"/>
            <p:cNvSpPr txBox="1"/>
            <p:nvPr/>
          </p:nvSpPr>
          <p:spPr>
            <a:xfrm>
              <a:off x="5940152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6804248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6372200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ZoneTexte 121"/>
            <p:cNvSpPr txBox="1"/>
            <p:nvPr/>
          </p:nvSpPr>
          <p:spPr>
            <a:xfrm>
              <a:off x="6588224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7020272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ZoneTexte 123"/>
            <p:cNvSpPr txBox="1"/>
            <p:nvPr/>
          </p:nvSpPr>
          <p:spPr>
            <a:xfrm>
              <a:off x="7236296" y="3193231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5" name="Groupe 144"/>
          <p:cNvGrpSpPr/>
          <p:nvPr/>
        </p:nvGrpSpPr>
        <p:grpSpPr>
          <a:xfrm>
            <a:off x="5940152" y="5949280"/>
            <a:ext cx="936104" cy="307777"/>
            <a:chOff x="5940152" y="5949280"/>
            <a:chExt cx="936104" cy="307777"/>
          </a:xfrm>
        </p:grpSpPr>
        <p:sp>
          <p:nvSpPr>
            <p:cNvPr id="125" name="ZoneTexte 124"/>
            <p:cNvSpPr txBox="1"/>
            <p:nvPr/>
          </p:nvSpPr>
          <p:spPr>
            <a:xfrm>
              <a:off x="5940152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6156176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6372200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6588224" y="5949280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3" name="Groupe 142"/>
          <p:cNvGrpSpPr/>
          <p:nvPr/>
        </p:nvGrpSpPr>
        <p:grpSpPr>
          <a:xfrm>
            <a:off x="5940152" y="4201343"/>
            <a:ext cx="936104" cy="307777"/>
            <a:chOff x="5940152" y="4201343"/>
            <a:chExt cx="936104" cy="307777"/>
          </a:xfrm>
        </p:grpSpPr>
        <p:sp>
          <p:nvSpPr>
            <p:cNvPr id="130" name="ZoneTexte 129"/>
            <p:cNvSpPr txBox="1"/>
            <p:nvPr/>
          </p:nvSpPr>
          <p:spPr>
            <a:xfrm>
              <a:off x="5940152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6156176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6372200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6588224" y="4201343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4" name="Groupe 143"/>
          <p:cNvGrpSpPr/>
          <p:nvPr/>
        </p:nvGrpSpPr>
        <p:grpSpPr>
          <a:xfrm>
            <a:off x="5940152" y="5065439"/>
            <a:ext cx="1368152" cy="307777"/>
            <a:chOff x="5940152" y="5065439"/>
            <a:chExt cx="1368152" cy="307777"/>
          </a:xfrm>
        </p:grpSpPr>
        <p:sp>
          <p:nvSpPr>
            <p:cNvPr id="134" name="ZoneTexte 133"/>
            <p:cNvSpPr txBox="1"/>
            <p:nvPr/>
          </p:nvSpPr>
          <p:spPr>
            <a:xfrm>
              <a:off x="7020272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5940152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6156176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6372200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6588224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6804248" y="5065439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_</a:t>
              </a: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50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61" grpId="1"/>
      <p:bldP spid="61" grpId="2"/>
      <p:bldP spid="62" grpId="1"/>
      <p:bldP spid="62" grpId="2"/>
      <p:bldP spid="68" grpId="1"/>
      <p:bldP spid="68" grpId="2"/>
      <p:bldP spid="75" grpId="1"/>
      <p:bldP spid="75" grpId="2"/>
      <p:bldP spid="76" grpId="1"/>
      <p:bldP spid="76" grpId="2"/>
      <p:bldP spid="89" grpId="1"/>
      <p:bldP spid="89" grpId="2"/>
      <p:bldP spid="103" grpId="1"/>
      <p:bldP spid="103" grpId="2"/>
      <p:bldP spid="107" grpId="1"/>
      <p:bldP spid="107" grpId="2"/>
      <p:bldP spid="108" grpId="1"/>
      <p:bldP spid="108" grpId="2"/>
      <p:bldP spid="109" grpId="1"/>
      <p:bldP spid="10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76470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2. On comprend mieux </a:t>
            </a:r>
            <a:r>
              <a:rPr lang="fr-FR" sz="20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l’orthographe </a:t>
            </a:r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française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59632" y="162880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Retrouve les mots latins qui ont donné les mots français suivants :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5576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doigt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47664" y="25649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55776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forêt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7864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vingt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9952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loup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32040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froid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128" y="25649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paix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32240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524328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304" y="39957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frigidus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0728" y="39957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viginti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51720" y="3995772"/>
            <a:ext cx="83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71800" y="39957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95936" y="39957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38328" y="39957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96744" y="39957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forestum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085584" y="39957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pax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99176" y="40050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C222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6F82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F21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F21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AE1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AE1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1C8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1C8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259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259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532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2532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allAtOnce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build="allAtOnce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3265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3. </a:t>
            </a:r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Les pubs prennent tout leur sens…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1312"/>
            <a:ext cx="1412437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1104"/>
            <a:ext cx="21312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/>
          <a:srcRect t="30240" b="24401"/>
          <a:stretch>
            <a:fillRect/>
          </a:stretch>
        </p:blipFill>
        <p:spPr bwMode="auto">
          <a:xfrm>
            <a:off x="4716016" y="5121304"/>
            <a:ext cx="2142885" cy="9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2771800" y="1969095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Felix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heureux, chanceux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483768" y="3409255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 sana in </a:t>
            </a:r>
            <a:r>
              <a:rPr lang="fr-FR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corpore</a:t>
            </a:r>
            <a:r>
              <a:rPr lang="fr-FR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sano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699792" y="5425479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Lac, </a:t>
            </a:r>
            <a:r>
              <a:rPr lang="fr-FR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lactis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lait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71792" y="3625279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Volvo : </a:t>
            </a:r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rouler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64288" y="537321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Vade </a:t>
            </a:r>
            <a:r>
              <a:rPr lang="fr-FR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mecum</a:t>
            </a: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</a:p>
          <a:p>
            <a:r>
              <a:rPr lang="fr-F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viens avec moi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790" y="1448944"/>
            <a:ext cx="144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1259632" y="83671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Comment comprends-tu le nom de ces produits ? 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124744"/>
            <a:ext cx="1589566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lesponsoring.fr/wp-content/uploads/2012/09/ventes_privee_asics_logo.png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0" y="3213056"/>
            <a:ext cx="166472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483768" y="36978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=&gt; un esprit sain dans un corps sain</a:t>
            </a:r>
            <a:endParaRPr lang="fr-F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3265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4. Le monde qui nous entoure nous paraît plus clair…</a:t>
            </a:r>
            <a:endParaRPr lang="fr-FR" sz="2000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opinScript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59632" y="83671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Quel est le lien entre ces images et le latin ?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47218">
            <a:off x="2504497" y="1508440"/>
            <a:ext cx="1988375" cy="2349898"/>
          </a:xfrm>
          <a:prstGeom prst="rect">
            <a:avLst/>
          </a:prstGeom>
        </p:spPr>
      </p:pic>
      <p:pic>
        <p:nvPicPr>
          <p:cNvPr id="3" name="Picture 2" descr="http://upload.wikimedia.org/wikipedia/fr/a/a9/Interflora-Fleu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65" y="14626"/>
            <a:ext cx="1398149" cy="13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4442587"/>
            <a:ext cx="3816424" cy="21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ttp://upload.wikimedia.org/wikipedia/commons/9/9e/Statue_Hercule_Jardin_de_ville_-_Grenob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r="29832"/>
          <a:stretch/>
        </p:blipFill>
        <p:spPr bwMode="auto">
          <a:xfrm>
            <a:off x="7163818" y="195259"/>
            <a:ext cx="1800670" cy="33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60032" y="658627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mbria" panose="02040503050406030204" pitchFamily="18" charset="0"/>
              </a:rPr>
              <a:t>Grenoble, rue de  Stalingrad</a:t>
            </a:r>
            <a:endParaRPr lang="fr-FR" sz="1200" dirty="0">
              <a:latin typeface="Cambria" panose="02040503050406030204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948264" y="3562104"/>
            <a:ext cx="2304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mbria" panose="02040503050406030204" pitchFamily="18" charset="0"/>
              </a:rPr>
              <a:t>Grenoble, Jardin de ville</a:t>
            </a:r>
            <a:endParaRPr lang="fr-FR" sz="1200" dirty="0">
              <a:latin typeface="Cambria" panose="02040503050406030204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-36512" y="4797356"/>
            <a:ext cx="230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ambria" panose="02040503050406030204" pitchFamily="18" charset="0"/>
              </a:rPr>
              <a:t>Grenoble, rue Jean-Jacques Rousseau</a:t>
            </a:r>
            <a:endParaRPr lang="fr-FR" sz="1200" dirty="0">
              <a:latin typeface="Cambria" panose="02040503050406030204" pitchFamily="18" charset="0"/>
            </a:endParaRPr>
          </a:p>
        </p:txBody>
      </p:sp>
      <p:pic>
        <p:nvPicPr>
          <p:cNvPr id="6" name="Picture 9" descr="http://img.over-blog.com/374x500/4/27/84/52/Patrimoine-du-Dauphine/P4062985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7950" b="3009"/>
          <a:stretch/>
        </p:blipFill>
        <p:spPr bwMode="auto">
          <a:xfrm>
            <a:off x="190819" y="1556792"/>
            <a:ext cx="2077395" cy="32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fr.web.img3.acsta.net/pictures/14/07/22/14/05/5151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07" y="1616552"/>
            <a:ext cx="1824137" cy="24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6">
            <a:off x="2660318" y="3964076"/>
            <a:ext cx="1871738" cy="249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05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76470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5. </a:t>
            </a:r>
            <a:r>
              <a:rPr lang="fr-FR" sz="2000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opinScript" pitchFamily="66" charset="0"/>
              </a:rPr>
              <a:t>On découvre une culture …</a:t>
            </a:r>
          </a:p>
        </p:txBody>
      </p:sp>
      <p:pic>
        <p:nvPicPr>
          <p:cNvPr id="3" name="Image 2" descr="colisee_nuit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689320"/>
            <a:ext cx="2160000" cy="1620000"/>
          </a:xfrm>
          <a:prstGeom prst="rect">
            <a:avLst/>
          </a:prstGeom>
        </p:spPr>
      </p:pic>
      <p:pic>
        <p:nvPicPr>
          <p:cNvPr id="5" name="Image 4" descr="asterix_gladia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689320"/>
            <a:ext cx="3365963" cy="162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07704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La vie quotidienne…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07704" y="38517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- Les divertissements…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947530" y="980728"/>
            <a:ext cx="6648806" cy="2745596"/>
            <a:chOff x="947530" y="980728"/>
            <a:chExt cx="6648806" cy="27455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7530" y="1628800"/>
              <a:ext cx="4320000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 descr="insul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0058" y="980728"/>
              <a:ext cx="1896278" cy="23400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043608" y="335699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L’habitation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971600" y="1556792"/>
            <a:ext cx="7437065" cy="2169532"/>
            <a:chOff x="971600" y="1556792"/>
            <a:chExt cx="7437065" cy="2169532"/>
          </a:xfrm>
        </p:grpSpPr>
        <p:pic>
          <p:nvPicPr>
            <p:cNvPr id="13" name="Image 12" descr="dining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600" y="1628800"/>
              <a:ext cx="3486912" cy="1621536"/>
            </a:xfrm>
            <a:prstGeom prst="rect">
              <a:avLst/>
            </a:prstGeom>
          </p:spPr>
        </p:pic>
        <p:pic>
          <p:nvPicPr>
            <p:cNvPr id="3075" name="Picture 3" descr="scn0003"/>
            <p:cNvPicPr>
              <a:picLocks noChangeAspect="1" noChangeArrowheads="1"/>
            </p:cNvPicPr>
            <p:nvPr/>
          </p:nvPicPr>
          <p:blipFill>
            <a:blip r:embed="rId7" cstate="print"/>
            <a:srcRect l="3093" t="2856" r="1755" b="4585"/>
            <a:stretch>
              <a:fillRect/>
            </a:stretch>
          </p:blipFill>
          <p:spPr bwMode="auto">
            <a:xfrm>
              <a:off x="4932040" y="1556792"/>
              <a:ext cx="3476625" cy="166687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3419872" y="335699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La nourriture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067944" y="1268760"/>
            <a:ext cx="4703415" cy="2457564"/>
            <a:chOff x="4067944" y="1268760"/>
            <a:chExt cx="4703415" cy="2457564"/>
          </a:xfrm>
        </p:grpSpPr>
        <p:pic>
          <p:nvPicPr>
            <p:cNvPr id="17" name="Image 16" descr="tunica+tog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7944" y="1268760"/>
              <a:ext cx="828695" cy="1980000"/>
            </a:xfrm>
            <a:prstGeom prst="rect">
              <a:avLst/>
            </a:prstGeom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 l="5495" t="4733" r="69346" b="4143"/>
            <a:stretch>
              <a:fillRect/>
            </a:stretch>
          </p:blipFill>
          <p:spPr bwMode="auto">
            <a:xfrm>
              <a:off x="5076056" y="1268760"/>
              <a:ext cx="883089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 descr="enfants vêtement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28184" y="1628800"/>
              <a:ext cx="254317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5292080" y="335699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La mode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79512" y="4365104"/>
            <a:ext cx="8583366" cy="2025516"/>
            <a:chOff x="179512" y="4653136"/>
            <a:chExt cx="8583366" cy="2025516"/>
          </a:xfrm>
        </p:grpSpPr>
        <p:pic>
          <p:nvPicPr>
            <p:cNvPr id="4" name="Image 3" descr="cirque_Asterix0002.bmp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91880" y="4653136"/>
              <a:ext cx="5270998" cy="1620000"/>
            </a:xfrm>
            <a:prstGeom prst="rect">
              <a:avLst/>
            </a:prstGeom>
          </p:spPr>
        </p:pic>
        <p:pic>
          <p:nvPicPr>
            <p:cNvPr id="6" name="Image 5" descr="circus maximus 2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512" y="4653136"/>
              <a:ext cx="3041870" cy="1620000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1331640" y="630932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Le </a:t>
              </a:r>
              <a:r>
                <a:rPr lang="fr-FR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Circus</a:t>
              </a:r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 </a:t>
              </a:r>
              <a:r>
                <a:rPr lang="fr-FR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maximus</a:t>
              </a:r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 et ses courses de char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endParaRP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1331640" y="637203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rPr>
              <a:t>Le Colisée et ses combats de gladiateurs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neliner Script" pitchFamily="50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259632" y="1556792"/>
            <a:ext cx="7047231" cy="2160240"/>
            <a:chOff x="1259632" y="1556792"/>
            <a:chExt cx="7047231" cy="2160240"/>
          </a:xfrm>
        </p:grpSpPr>
        <p:pic>
          <p:nvPicPr>
            <p:cNvPr id="25" name="Image 24" descr="tablette + stylet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9632" y="1628800"/>
              <a:ext cx="1292736" cy="1620000"/>
            </a:xfrm>
            <a:prstGeom prst="rect">
              <a:avLst/>
            </a:prstGeom>
          </p:spPr>
        </p:pic>
        <p:pic>
          <p:nvPicPr>
            <p:cNvPr id="26" name="Image 25" descr="férul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59832" y="1556792"/>
              <a:ext cx="2352675" cy="1809750"/>
            </a:xfrm>
            <a:prstGeom prst="rect">
              <a:avLst/>
            </a:prstGeom>
          </p:spPr>
        </p:pic>
        <p:pic>
          <p:nvPicPr>
            <p:cNvPr id="27" name="Image 26" descr="abaque2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8144" y="1700808"/>
              <a:ext cx="2438719" cy="1620000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6876256" y="3347700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neliner Script" pitchFamily="50" charset="0"/>
                </a:rPr>
                <a:t>L’éducation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neliner Script" pitchFamily="50" charset="0"/>
              </a:endParaRPr>
            </a:p>
          </p:txBody>
        </p:sp>
      </p:grp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8" grpId="0"/>
      <p:bldP spid="24" grpId="0"/>
      <p:bldP spid="24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769</Words>
  <Application>Microsoft Office PowerPoint</Application>
  <PresentationFormat>Affichage à l'écran (4:3)</PresentationFormat>
  <Paragraphs>247</Paragraphs>
  <Slides>18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1" baseType="lpstr">
      <vt:lpstr>Arial</vt:lpstr>
      <vt:lpstr>Cambria</vt:lpstr>
      <vt:lpstr>JasmineUPC</vt:lpstr>
      <vt:lpstr>Footlight MT Light</vt:lpstr>
      <vt:lpstr>Calibri</vt:lpstr>
      <vt:lpstr>Caesar</vt:lpstr>
      <vt:lpstr>Wingdings</vt:lpstr>
      <vt:lpstr>Fineliner Script</vt:lpstr>
      <vt:lpstr>World Colors</vt:lpstr>
      <vt:lpstr>ChopinScript</vt:lpstr>
      <vt:lpstr>Dalek</vt:lpstr>
      <vt:lpstr>Garfield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Reenkha</dc:creator>
  <cp:lastModifiedBy>Reenkha</cp:lastModifiedBy>
  <cp:revision>87</cp:revision>
  <dcterms:created xsi:type="dcterms:W3CDTF">2011-05-07T19:37:06Z</dcterms:created>
  <dcterms:modified xsi:type="dcterms:W3CDTF">2016-02-07T09:12:56Z</dcterms:modified>
</cp:coreProperties>
</file>