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77" r:id="rId2"/>
    <p:sldId id="256" r:id="rId3"/>
    <p:sldId id="268" r:id="rId4"/>
    <p:sldId id="257" r:id="rId5"/>
    <p:sldId id="264" r:id="rId6"/>
    <p:sldId id="258" r:id="rId7"/>
    <p:sldId id="259" r:id="rId8"/>
    <p:sldId id="279" r:id="rId9"/>
    <p:sldId id="266" r:id="rId10"/>
    <p:sldId id="267" r:id="rId11"/>
    <p:sldId id="281" r:id="rId12"/>
    <p:sldId id="270" r:id="rId13"/>
    <p:sldId id="271" r:id="rId14"/>
    <p:sldId id="278" r:id="rId15"/>
    <p:sldId id="272" r:id="rId16"/>
    <p:sldId id="273" r:id="rId17"/>
    <p:sldId id="274" r:id="rId18"/>
    <p:sldId id="275" r:id="rId19"/>
    <p:sldId id="280" r:id="rId20"/>
  </p:sldIdLst>
  <p:sldSz cx="9144000" cy="6858000" type="screen4x3"/>
  <p:notesSz cx="6858000" cy="9144000"/>
  <p:embeddedFontLst>
    <p:embeddedFont>
      <p:font typeface="Amandine" pitchFamily="2" charset="0"/>
      <p:regular r:id="rId22"/>
    </p:embeddedFont>
    <p:embeddedFont>
      <p:font typeface="Caesar" pitchFamily="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Fineliner Script" panose="02000000000000000000" pitchFamily="50" charset="0"/>
      <p:regular r:id="rId34"/>
    </p:embeddedFont>
    <p:embeddedFont>
      <p:font typeface="Gabriola" panose="04040605051002020D02" pitchFamily="82" charset="0"/>
      <p:regular r:id="rId35"/>
    </p:embeddedFont>
    <p:embeddedFont>
      <p:font typeface="Leelawadee" panose="020B0502040204020203" pitchFamily="34" charset="-34"/>
      <p:regular r:id="rId36"/>
    </p:embeddedFont>
    <p:embeddedFont>
      <p:font typeface="Top Secret Without Lines" panose="02000800000000000000" pitchFamily="2" charset="0"/>
      <p:bold r:id="rId3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901D6"/>
    <a:srgbClr val="29F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>
      <p:cViewPr varScale="1">
        <p:scale>
          <a:sx n="82" d="100"/>
          <a:sy n="82" d="100"/>
        </p:scale>
        <p:origin x="1469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46CA6-385C-4297-AA29-1B6E68994A68}" type="datetimeFigureOut">
              <a:rPr lang="fr-FR" smtClean="0"/>
              <a:t>28/01/2021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A1FE4-5DF5-4D43-AFFE-1281CECFAF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8066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867B7-5FE7-42C7-B0F9-033A54AE3743}" type="datetime1">
              <a:rPr lang="fr-FR" smtClean="0"/>
              <a:t>28/01/2021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clico ergo sum / karine untermarzoner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6C1C-8440-4229-BB28-C1BE8ADB79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448E4-1028-47C8-AE92-0B08E49ABBF7}" type="datetime1">
              <a:rPr lang="fr-FR" smtClean="0"/>
              <a:t>28/01/2021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clico ergo sum / karine untermarzoner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6C1C-8440-4229-BB28-C1BE8ADB79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111C-9E2C-41F9-8336-00A13A1077B6}" type="datetime1">
              <a:rPr lang="fr-FR" smtClean="0"/>
              <a:t>28/01/2021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clico ergo sum / karine untermarzoner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6C1C-8440-4229-BB28-C1BE8ADB79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3A121-49A6-499D-AE40-E423B47830B5}" type="datetime1">
              <a:rPr lang="fr-FR" smtClean="0"/>
              <a:t>28/01/2021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clico ergo sum / karine untermarzoner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6C1C-8440-4229-BB28-C1BE8ADB79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7E05-1C10-473C-BD1A-70E2F16D2A6F}" type="datetime1">
              <a:rPr lang="fr-FR" smtClean="0"/>
              <a:t>28/01/2021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clico ergo sum / karine untermarzoner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6C1C-8440-4229-BB28-C1BE8ADB79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02987-CD8B-4649-99C6-DCFA36B443FC}" type="datetime1">
              <a:rPr lang="fr-FR" smtClean="0"/>
              <a:t>28/01/2021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clico ergo sum / karine untermarzoner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6C1C-8440-4229-BB28-C1BE8ADB79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D6B0C-0A67-43CC-BE19-65A5B774C81C}" type="datetime1">
              <a:rPr lang="fr-FR" smtClean="0"/>
              <a:t>28/01/2021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clico ergo sum / karine untermarzoner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6C1C-8440-4229-BB28-C1BE8ADB79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ED02-4B12-492E-961C-559D41B815C6}" type="datetime1">
              <a:rPr lang="fr-FR" smtClean="0"/>
              <a:t>28/01/2021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clico ergo sum / karine untermarzoner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6C1C-8440-4229-BB28-C1BE8ADB79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F69C-F205-43BE-8331-820FBFBE9881}" type="datetime1">
              <a:rPr lang="fr-FR" smtClean="0"/>
              <a:t>28/01/2021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clico ergo sum / karine untermarzoner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6C1C-8440-4229-BB28-C1BE8ADB79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D200-F83F-47D4-85DC-F5FDCA466A68}" type="datetime1">
              <a:rPr lang="fr-FR" smtClean="0"/>
              <a:t>28/01/2021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clico ergo sum / karine untermarzoner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6C1C-8440-4229-BB28-C1BE8ADB79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26BA-03AB-433C-A614-97F330854E85}" type="datetime1">
              <a:rPr lang="fr-FR" smtClean="0"/>
              <a:t>28/01/2021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clico ergo sum / karine untermarzoner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6C1C-8440-4229-BB28-C1BE8ADB79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83767-CAFA-479A-8197-B50E13A6AA5B}" type="datetime1">
              <a:rPr lang="fr-FR" smtClean="0"/>
              <a:t>28/01/2021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clico ergo sum / karine untermarzoner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C1C-8440-4229-BB28-C1BE8ADB79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karine.untermarzoner@ac-grenoble.fr" TargetMode="External"/><Relationship Id="rId5" Type="http://schemas.openxmlformats.org/officeDocument/2006/relationships/hyperlink" Target="http://www.clicoergosum.fr/" TargetMode="External"/><Relationship Id="rId4" Type="http://schemas.openxmlformats.org/officeDocument/2006/relationships/image" Target="../media/image4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karine.untermarzoner@ac-grenoble.fr" TargetMode="External"/><Relationship Id="rId5" Type="http://schemas.openxmlformats.org/officeDocument/2006/relationships/hyperlink" Target="http://www.clicoergosum.fr/" TargetMode="External"/><Relationship Id="rId4" Type="http://schemas.openxmlformats.org/officeDocument/2006/relationships/image" Target="../media/image4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karine.untermarzoner@ac-grenoble.fr" TargetMode="External"/><Relationship Id="rId5" Type="http://schemas.openxmlformats.org/officeDocument/2006/relationships/hyperlink" Target="http://www.clicoergosum.fr/" TargetMode="External"/><Relationship Id="rId4" Type="http://schemas.openxmlformats.org/officeDocument/2006/relationships/image" Target="../media/image4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karine.untermarzoner@ac-grenoble.fr" TargetMode="External"/><Relationship Id="rId3" Type="http://schemas.openxmlformats.org/officeDocument/2006/relationships/image" Target="../media/image37.tif"/><Relationship Id="rId7" Type="http://schemas.openxmlformats.org/officeDocument/2006/relationships/hyperlink" Target="http://www.clicoergosum.fr/" TargetMode="External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123728" y="260648"/>
            <a:ext cx="4032448" cy="1736646"/>
          </a:xfrm>
          <a:prstGeom prst="wedgeRoundRectCallout">
            <a:avLst>
              <a:gd name="adj1" fmla="val -38933"/>
              <a:gd name="adj2" fmla="val 111939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esar" pitchFamily="2" charset="0"/>
              </a:rPr>
              <a:t>Salvete</a:t>
            </a:r>
            <a:r>
              <a:rPr lang="fr-F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esar" pitchFamily="2" charset="0"/>
              </a:rPr>
              <a:t> </a:t>
            </a:r>
            <a:r>
              <a:rPr lang="fr-FR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esar" pitchFamily="2" charset="0"/>
              </a:rPr>
              <a:t>discipvli</a:t>
            </a:r>
            <a:r>
              <a:rPr lang="fr-F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esar" pitchFamily="2" charset="0"/>
              </a:rPr>
              <a:t> !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AD4FADE-BA98-48EB-9F23-6F4FDEB47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5" y="2090438"/>
            <a:ext cx="2142648" cy="516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9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47564" y="753511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ndine" pitchFamily="2" charset="0"/>
              </a:rPr>
              <a:t>6. On apprend une langue !!!!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5867" y="3510351"/>
            <a:ext cx="2235661" cy="272263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ZoneTexte 3"/>
          <p:cNvSpPr txBox="1"/>
          <p:nvPr/>
        </p:nvSpPr>
        <p:spPr>
          <a:xfrm>
            <a:off x="1907704" y="1196752"/>
            <a:ext cx="4248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- On apprend des conjugaisons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907704" y="1763524"/>
            <a:ext cx="4248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- On fait de la grammaire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907704" y="2267580"/>
            <a:ext cx="4248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- On apprend du vocabulaire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779912" y="2916762"/>
            <a:ext cx="3888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… dans la joie et la bonne humeur !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907704" y="2771636"/>
            <a:ext cx="4248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- On traduit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686513" y="3202523"/>
            <a:ext cx="22356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Le latin te permet de consolider des connaissances en français !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1FFDE91-51C5-4B1B-BB59-ED8DBD6E5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135" y="5203973"/>
            <a:ext cx="1714500" cy="139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7" grpId="1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F1165C31-CA04-4DCD-84EC-F87A48833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74" y="4039036"/>
            <a:ext cx="3530674" cy="264800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47564" y="682606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ndine" pitchFamily="2" charset="0"/>
              </a:rPr>
              <a:t>7. Et enfin, on fait des sorties et des voyages :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08" y="4470737"/>
            <a:ext cx="2879999" cy="2160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1C3BBE0-CE0E-47C8-AAB5-E66C881DA49E}"/>
              </a:ext>
            </a:extLst>
          </p:cNvPr>
          <p:cNvSpPr txBox="1"/>
          <p:nvPr/>
        </p:nvSpPr>
        <p:spPr>
          <a:xfrm>
            <a:off x="5851392" y="5950301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À Saint-Romain-en-Gal </a:t>
            </a:r>
          </a:p>
          <a:p>
            <a:pPr algn="ctr"/>
            <a:r>
              <a:rPr lang="fr-F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des fouilles archéologiques !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75F3947-27BF-4A55-AC57-C7816AA28B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1" b="10707"/>
          <a:stretch/>
        </p:blipFill>
        <p:spPr>
          <a:xfrm>
            <a:off x="1770510" y="1550732"/>
            <a:ext cx="2863924" cy="216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508976" y="1479819"/>
            <a:ext cx="2520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En Provence romaine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983482" y="4365104"/>
            <a:ext cx="1733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En Italie !</a:t>
            </a:r>
          </a:p>
        </p:txBody>
      </p:sp>
    </p:spTree>
    <p:extLst>
      <p:ext uri="{BB962C8B-B14F-4D97-AF65-F5344CB8AC3E}">
        <p14:creationId xmlns:p14="http://schemas.microsoft.com/office/powerpoint/2010/main" val="223908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68" b="67330"/>
          <a:stretch/>
        </p:blipFill>
        <p:spPr>
          <a:xfrm>
            <a:off x="5796136" y="148570"/>
            <a:ext cx="2479100" cy="2520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355" y="5013176"/>
            <a:ext cx="1114425" cy="16383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47703" y="3963133"/>
            <a:ext cx="1386154" cy="408623"/>
          </a:xfrm>
          <a:prstGeom prst="wedgeRoundRectCallout">
            <a:avLst>
              <a:gd name="adj1" fmla="val -35754"/>
              <a:gd name="adj2" fmla="val 171724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QVIS ES ?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691680" y="5350363"/>
            <a:ext cx="1386154" cy="715089"/>
          </a:xfrm>
          <a:prstGeom prst="wedgeRoundRectCallout">
            <a:avLst>
              <a:gd name="adj1" fmla="val 96670"/>
              <a:gd name="adj2" fmla="val 59646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SVM IOVIS AQVILA.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748071" y="2132856"/>
            <a:ext cx="1800200" cy="1634490"/>
          </a:xfrm>
          <a:prstGeom prst="wedgeRoundRectCallout">
            <a:avLst>
              <a:gd name="adj1" fmla="val -25839"/>
              <a:gd name="adj2" fmla="val 106676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MEVS DOMINVS</a:t>
            </a:r>
          </a:p>
          <a:p>
            <a:pPr algn="ctr"/>
            <a:r>
              <a:rPr lang="fr-FR" dirty="0"/>
              <a:t>EST PATER DEORVM (des dieux).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126655" y="4941740"/>
            <a:ext cx="1386154" cy="408623"/>
          </a:xfrm>
          <a:prstGeom prst="wedgeRoundRectCallout">
            <a:avLst>
              <a:gd name="adj1" fmla="val -94817"/>
              <a:gd name="adj2" fmla="val 54632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QVIS EST ?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643348" y="369000"/>
            <a:ext cx="2581017" cy="3060000"/>
            <a:chOff x="2299530" y="1377112"/>
            <a:chExt cx="2581017" cy="3060000"/>
          </a:xfrm>
        </p:grpSpPr>
        <p:pic>
          <p:nvPicPr>
            <p:cNvPr id="20" name="Image 19" descr="cesarfaché.jpg"/>
            <p:cNvPicPr>
              <a:picLocks noChangeAspect="1"/>
            </p:cNvPicPr>
            <p:nvPr/>
          </p:nvPicPr>
          <p:blipFill>
            <a:blip r:embed="rId4" cstate="print"/>
            <a:srcRect t="2353" r="5227"/>
            <a:stretch>
              <a:fillRect/>
            </a:stretch>
          </p:blipFill>
          <p:spPr>
            <a:xfrm>
              <a:off x="2299530" y="1377112"/>
              <a:ext cx="2581017" cy="30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ZoneTexte 20"/>
            <p:cNvSpPr txBox="1"/>
            <p:nvPr/>
          </p:nvSpPr>
          <p:spPr>
            <a:xfrm>
              <a:off x="2443547" y="1449120"/>
              <a:ext cx="230425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op Secret Without Lines" panose="02000800000000000000" pitchFamily="2" charset="0"/>
                </a:rPr>
                <a:t>NVnc</a:t>
              </a:r>
              <a:r>
                <a:rPr lang="fr-F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op Secret Without Lines" panose="02000800000000000000" pitchFamily="2" charset="0"/>
                </a:rPr>
                <a:t>…</a:t>
              </a:r>
            </a:p>
            <a:p>
              <a:pPr algn="ctr"/>
              <a:r>
                <a:rPr lang="fr-FR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op Secret Without Lines" panose="02000800000000000000" pitchFamily="2" charset="0"/>
                </a:rPr>
                <a:t>LABORATE !!!!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A9BAEBA5-9B32-4098-833C-21DC41340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411" y="3591476"/>
            <a:ext cx="4555618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10463 C -0.07014 0.11157 -0.1191 0.1294 -0.1191 0.14352 C -0.1191 0.15625 -0.07119 0.16574 -0.00712 0.16574 C 0.05677 0.16574 0.11076 0.15625 0.11076 0.14352 C 0.11076 0.1294 0.05486 0.12569 -0.00921 0.13495 C -0.07223 0.1456 -0.1191 0.16343 -0.1191 0.17639 C -0.1191 0.18912 -0.07014 0.19977 -0.00712 0.19977 C 0.05677 0.19977 0.11076 0.18912 0.11076 0.17639 C 0.11076 0.16343 0.05486 0.15972 -0.00816 0.16921 C -0.07223 0.17847 -0.1191 0.1963 -0.1191 0.20903 C -0.1191 0.22315 -0.07014 0.2338 -0.00625 0.2338 C 0.05677 0.2338 0.11076 0.22315 0.11076 0.20903 C 0.11076 0.19722 0.05486 0.19375 -0.00816 0.20231 C -0.07119 0.21157 -0.1191 0.23032 -0.1191 0.24329 C -0.1191 0.25602 -0.0691 0.26667 -0.00625 0.26667 C 0.05885 0.26667 0.11076 0.25602 0.11076 0.24329 C 0.11076 0.23032 0.0559 0.22662 -0.00712 0.23634 C -0.07014 0.2456 -0.1191 0.26319 -0.1191 0.27639 C -0.1191 0.29051 -0.0691 0.29977 -0.00521 0.29977 C 0.05885 0.29977 0.11076 0.28912 0.11076 0.27639 C 0.11076 0.26319 0.0559 0.25972 -0.00712 0.26921 C -0.07014 0.27847 -0.1191 0.29722 -0.1191 0.30926 C -0.1191 0.32199 -0.06823 0.33264 -0.00521 0.33264 C 0.05885 0.33264 0.11076 0.32199 0.11076 0.30926 C 0.11076 0.29722 0.05677 0.29398 -0.00712 0.30208 C -0.07014 0.31134 -0.1191 0.33009 -0.1191 0.34329 C -0.1191 0.35486 -0.06823 0.36667 -0.00417 0.36667 C 0.05989 0.36667 0.11076 0.35602 0.11076 0.34329 C 0.11076 0.33009 0.05677 0.32662 -0.00625 0.33611 C -0.0691 0.3456 -0.12014 0.36319 -0.1191 0.37616 C -0.11823 0.38889 -0.06823 0.39861 -0.00417 0.39861 C 0.05989 0.39861 0.11076 0.38796 0.11076 0.375 C 0.11076 0.36319 0.05885 0.35949 -0.00417 0.37014 " pathEditMode="relative" rAng="0" ptsTypes="fffffffffffffffffffffffffffffffff">
                                      <p:cBhvr>
                                        <p:cTn id="6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57754" y="157460"/>
            <a:ext cx="44284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ndine" pitchFamily="2" charset="0"/>
              </a:rPr>
              <a:t>Les reconnais-tu ?</a:t>
            </a:r>
          </a:p>
          <a:p>
            <a:pPr algn="ctr"/>
            <a:endParaRPr lang="fr-FR" dirty="0">
              <a:solidFill>
                <a:schemeClr val="accent6">
                  <a:lumMod val="20000"/>
                  <a:lumOff val="80000"/>
                </a:schemeClr>
              </a:solidFill>
              <a:latin typeface="Amandine" pitchFamily="2" charset="0"/>
            </a:endParaRPr>
          </a:p>
        </p:txBody>
      </p:sp>
      <p:pic>
        <p:nvPicPr>
          <p:cNvPr id="2050" name="Picture 2" descr="Copie de olym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3056" y="836712"/>
            <a:ext cx="7199999" cy="57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7668344" y="1772816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Caesar" pitchFamily="2" charset="0"/>
              </a:rPr>
              <a:t>JVNO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668344" y="2359226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Caesar" pitchFamily="2" charset="0"/>
              </a:rPr>
              <a:t>MINERVA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668344" y="2945636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Caesar" pitchFamily="2" charset="0"/>
              </a:rPr>
              <a:t>VENVS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668344" y="3532046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Caesar" pitchFamily="2" charset="0"/>
              </a:rPr>
              <a:t>DIANA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51520" y="908720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latin typeface="Caesar" pitchFamily="2" charset="0"/>
              </a:rPr>
              <a:t>BACCHvs</a:t>
            </a:r>
            <a:endParaRPr lang="fr-FR" sz="1400" b="1" dirty="0">
              <a:latin typeface="Caesar" pitchFamily="2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51520" y="1495130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latin typeface="Caesar" pitchFamily="2" charset="0"/>
              </a:rPr>
              <a:t>mercvrivs</a:t>
            </a:r>
            <a:endParaRPr lang="fr-FR" sz="1400" b="1" dirty="0">
              <a:latin typeface="Caesar" pitchFamily="2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51520" y="2081540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latin typeface="Caesar" pitchFamily="2" charset="0"/>
              </a:rPr>
              <a:t>cvpido</a:t>
            </a:r>
            <a:endParaRPr lang="fr-FR" sz="1400" b="1" dirty="0">
              <a:latin typeface="Caesar" pitchFamily="2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51520" y="2667950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latin typeface="Caesar" pitchFamily="2" charset="0"/>
              </a:rPr>
              <a:t>apollo</a:t>
            </a:r>
            <a:endParaRPr lang="fr-FR" sz="1400" b="1" dirty="0">
              <a:latin typeface="Caesar" pitchFamily="2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51520" y="3284984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latin typeface="Caesar" pitchFamily="2" charset="0"/>
              </a:rPr>
              <a:t>JVppiter</a:t>
            </a:r>
            <a:endParaRPr lang="fr-FR" sz="1400" b="1" dirty="0">
              <a:latin typeface="Caesar" pitchFamily="2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51520" y="3871394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Caesar" pitchFamily="2" charset="0"/>
              </a:rPr>
              <a:t>mars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51520" y="4457804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latin typeface="Caesar" pitchFamily="2" charset="0"/>
              </a:rPr>
              <a:t>neptVnVS</a:t>
            </a:r>
            <a:endParaRPr lang="fr-FR" sz="1400" b="1" dirty="0">
              <a:latin typeface="Caesar" pitchFamily="2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51520" y="5044214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latin typeface="Caesar" pitchFamily="2" charset="0"/>
              </a:rPr>
              <a:t>vvlcanvs</a:t>
            </a:r>
            <a:endParaRPr lang="fr-FR" sz="1400" b="1" dirty="0">
              <a:latin typeface="Caesar" pitchFamily="2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51520" y="5589240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latin typeface="Caesar" pitchFamily="2" charset="0"/>
              </a:rPr>
              <a:t>plvtO</a:t>
            </a:r>
            <a:endParaRPr lang="fr-FR" sz="1400" b="1" dirty="0">
              <a:latin typeface="Caesar" pitchFamily="2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51520" y="6175650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latin typeface="Caesar" pitchFamily="2" charset="0"/>
              </a:rPr>
              <a:t>aeolvs</a:t>
            </a:r>
            <a:endParaRPr lang="fr-FR" sz="1400" b="1" dirty="0">
              <a:latin typeface="Caesar" pitchFamily="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283968" y="27609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①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5076056" y="27609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②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2987824" y="292863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③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2447764" y="445780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④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1763688" y="566124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⑤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3707904" y="540457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⑥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5113746" y="567423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⑦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6660232" y="603058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⑧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380312" y="423838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⑨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5940152" y="503123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⑩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5833676" y="404375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⑪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6876256" y="334738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⑫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4666150" y="467488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⑬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128805" y="485954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⑭</a:t>
            </a:r>
          </a:p>
        </p:txBody>
      </p:sp>
    </p:spTree>
    <p:extLst>
      <p:ext uri="{BB962C8B-B14F-4D97-AF65-F5344CB8AC3E}">
        <p14:creationId xmlns:p14="http://schemas.microsoft.com/office/powerpoint/2010/main" val="102129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40741E-7 L 0.53559 0.6557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0.18333 0.57454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0.26996 0.07963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L 0.61441 0.525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96296E-6 L 0.39393 -0.1527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96296E-6 L 0.34861 0.1544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1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85185E-6 L 0.74028 0.18009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14" y="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0.3073 0.16829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21 0.01504 L 0.43907 0.10764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84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81481E-6 L 0.66945 -0.5532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72" y="-2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95 0.00903 L -0.28924 0.07199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94 0.01805 L -0.24983 0.2175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4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94 0.00625 L -0.54913 0.22662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10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94 0.0044 L -0.36806 0.11991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2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7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347864" y="2420888"/>
            <a:ext cx="4032448" cy="1736646"/>
          </a:xfrm>
          <a:prstGeom prst="wedgeRoundRectCallout">
            <a:avLst>
              <a:gd name="adj1" fmla="val -72238"/>
              <a:gd name="adj2" fmla="val -22436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esar" pitchFamily="2" charset="0"/>
              </a:rPr>
              <a:t>valete</a:t>
            </a:r>
            <a:r>
              <a:rPr lang="fr-F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esar" pitchFamily="2" charset="0"/>
              </a:rPr>
              <a:t> </a:t>
            </a:r>
            <a:r>
              <a:rPr lang="fr-FR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esar" pitchFamily="2" charset="0"/>
              </a:rPr>
              <a:t>discipvli</a:t>
            </a:r>
            <a:r>
              <a:rPr lang="fr-F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esar" pitchFamily="2" charset="0"/>
              </a:rPr>
              <a:t> !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04333" y="908720"/>
            <a:ext cx="3168352" cy="1021556"/>
          </a:xfrm>
          <a:prstGeom prst="wedgeRoundRectCallout">
            <a:avLst>
              <a:gd name="adj1" fmla="val -7944"/>
              <a:gd name="adj2" fmla="val 82376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esar" pitchFamily="2" charset="0"/>
              </a:rPr>
              <a:t>Vous pouvez visiter mon site : </a:t>
            </a:r>
            <a:r>
              <a:rPr lang="fr-F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www.clicoergosum.fr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5536A5A-95E2-4500-A495-A36871B6C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5" y="2090438"/>
            <a:ext cx="2142648" cy="516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355" y="4887044"/>
            <a:ext cx="1114425" cy="16383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47703" y="3963133"/>
            <a:ext cx="1386154" cy="408623"/>
          </a:xfrm>
          <a:prstGeom prst="wedgeRoundRectCallout">
            <a:avLst>
              <a:gd name="adj1" fmla="val -35754"/>
              <a:gd name="adj2" fmla="val 171724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QVIS ES ?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627784" y="3963133"/>
            <a:ext cx="1386154" cy="408623"/>
          </a:xfrm>
          <a:prstGeom prst="wedgeRoundRectCallout">
            <a:avLst>
              <a:gd name="adj1" fmla="val 23930"/>
              <a:gd name="adj2" fmla="val 96371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SVM SPICA.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716016" y="4167444"/>
            <a:ext cx="1728192" cy="1021556"/>
          </a:xfrm>
          <a:prstGeom prst="wedgeRoundRectCallout">
            <a:avLst>
              <a:gd name="adj1" fmla="val -67166"/>
              <a:gd name="adj2" fmla="val 41101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MEA DEA ADJUVAT ME CRESCERE.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69" t="66731" b="933"/>
          <a:stretch/>
        </p:blipFill>
        <p:spPr>
          <a:xfrm>
            <a:off x="5940152" y="188640"/>
            <a:ext cx="2674746" cy="252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781" y="4557286"/>
            <a:ext cx="2160000" cy="216000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4887035" y="5658032"/>
            <a:ext cx="1386154" cy="408623"/>
          </a:xfrm>
          <a:prstGeom prst="wedgeRoundRectCallout">
            <a:avLst>
              <a:gd name="adj1" fmla="val -66436"/>
              <a:gd name="adj2" fmla="val -20827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QVAE EST ?</a:t>
            </a:r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064F420C-176B-499E-83C8-82A49FD18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36096" y="6301829"/>
            <a:ext cx="2895600" cy="556171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hlinkClick r:id="rId5"/>
              </a:rPr>
              <a:t>www.clicoergosum.fr</a:t>
            </a:r>
            <a:r>
              <a:rPr lang="it-IT" dirty="0">
                <a:solidFill>
                  <a:schemeClr val="tx1"/>
                </a:solidFill>
              </a:rPr>
              <a:t> / </a:t>
            </a:r>
          </a:p>
          <a:p>
            <a:r>
              <a:rPr lang="it-IT" dirty="0">
                <a:solidFill>
                  <a:schemeClr val="tx1"/>
                </a:solidFill>
                <a:hlinkClick r:id="rId6"/>
              </a:rPr>
              <a:t>karine.untermarzoner@ac-grenoble.fr</a:t>
            </a:r>
            <a:endParaRPr lang="it-IT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92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72 -0.10523 C -0.14549 -0.11263 -0.16892 -0.1198 -0.17691 -0.1198 C -0.22865 -0.1198 -0.2816 -0.0044 -0.2816 0.11077 C -0.2816 0.05273 -0.30799 -0.0044 -0.33316 -0.0044 C -0.35972 -0.0044 -0.3849 0.05342 -0.3849 0.11101 C -0.3849 0.08233 -0.39809 0.05296 -0.41129 0.05296 C -0.42465 0.05296 -0.43785 0.0814 -0.43785 0.11101 C -0.43785 0.0962 -0.44462 0.08233 -0.45104 0.08233 C -0.45781 0.08233 -0.46424 0.09713 -0.46424 0.11101 C -0.46424 0.10337 -0.46788 0.0962 -0.47101 0.0962 C -0.47274 0.0962 -0.47778 0.10361 -0.47778 0.11101 C -0.47778 0.10731 -0.47934 0.10337 -0.48108 0.10337 C -0.48108 0.10268 -0.48455 0.10707 -0.48455 0.11101 C -0.48455 0.10892 -0.48455 0.10731 -0.48629 0.10731 C -0.48629 0.10823 -0.4882 0.10916 -0.4882 0.11101 C -0.4882 0.11008 -0.4882 0.10892 -0.4882 0.10823 C -0.48976 0.10823 -0.48976 0.10892 -0.48976 0.11008 C -0.49149 0.11008 -0.49149 0.10916 -0.49149 0.10823 C -0.49306 0.10823 -0.49306 0.10892 -0.49306 0.11008 " pathEditMode="relative" rAng="0" ptsTypes="fffffffffffffffffff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6" y="10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355" y="4887044"/>
            <a:ext cx="1114425" cy="16383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47703" y="3963133"/>
            <a:ext cx="1386154" cy="408623"/>
          </a:xfrm>
          <a:prstGeom prst="wedgeRoundRectCallout">
            <a:avLst>
              <a:gd name="adj1" fmla="val -35754"/>
              <a:gd name="adj2" fmla="val 171724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QVIS ES ?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627784" y="3963133"/>
            <a:ext cx="1386154" cy="408623"/>
          </a:xfrm>
          <a:prstGeom prst="wedgeRoundRectCallout">
            <a:avLst>
              <a:gd name="adj1" fmla="val 6288"/>
              <a:gd name="adj2" fmla="val 130198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SVM SOL.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479271" y="3963133"/>
            <a:ext cx="1728192" cy="1021556"/>
          </a:xfrm>
          <a:prstGeom prst="wedgeRoundRectCallout">
            <a:avLst>
              <a:gd name="adj1" fmla="val -67166"/>
              <a:gd name="adj2" fmla="val 41101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MEVS DEVS  AVCTOR LVCIS EST.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95" r="74462"/>
          <a:stretch/>
        </p:blipFill>
        <p:spPr>
          <a:xfrm>
            <a:off x="6489888" y="314554"/>
            <a:ext cx="2511187" cy="252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268" y="4622013"/>
            <a:ext cx="2281186" cy="1800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650290" y="5501882"/>
            <a:ext cx="1386154" cy="408623"/>
          </a:xfrm>
          <a:prstGeom prst="wedgeRoundRectCallout">
            <a:avLst>
              <a:gd name="adj1" fmla="val -74107"/>
              <a:gd name="adj2" fmla="val 7795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QVIS EST ?</a:t>
            </a:r>
          </a:p>
        </p:txBody>
      </p:sp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76A189CF-2FEC-4C37-A06E-1AB5ACA11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3142" y="6301829"/>
            <a:ext cx="2895600" cy="556171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hlinkClick r:id="rId5"/>
              </a:rPr>
              <a:t>www.clicoergosum.fr</a:t>
            </a:r>
            <a:r>
              <a:rPr lang="it-IT" dirty="0">
                <a:solidFill>
                  <a:schemeClr val="tx1"/>
                </a:solidFill>
              </a:rPr>
              <a:t> / </a:t>
            </a:r>
          </a:p>
          <a:p>
            <a:r>
              <a:rPr lang="it-IT" dirty="0">
                <a:solidFill>
                  <a:schemeClr val="tx1"/>
                </a:solidFill>
                <a:hlinkClick r:id="rId6"/>
              </a:rPr>
              <a:t>karine.untermarzoner@ac-grenoble.fr</a:t>
            </a:r>
            <a:endParaRPr lang="it-IT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81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 -0.067 -0.046 -0.125 -0.113 -0.129 C -0.177 -0.134 -0.237 -0.089 -0.241 -0.024 C -0.246 0.036 -0.204 0.092 -0.144 0.096 C -0.089 0.099 -0.037 0.062 -0.033 0.006 C -0.029 -0.045 -0.064 -0.093 -0.115 -0.097 C -0.162 -0.1 -0.206 -0.069 -0.209 -0.022 C -0.212 0.02 -0.184 0.061 -0.142 0.063 C -0.104 0.066 -0.068 0.042 -0.065 0.004 C -0.063 -0.03 -0.084 -0.063 -0.117 -0.065 C -0.146 -0.067 -0.175 -0.049 -0.177 -0.02 C -0.179 0.005 -0.164 0.029 -0.14 0.031 C -0.12 0.033 -0.099 0.022 -0.098 0.002 C -0.096 -0.014 -0.104 -0.031 -0.119 -0.033 C -0.131 -0.033 -0.143 -0.029 -0.145 -0.018 C -0.146 -0.011 -0.144 -0.004 -0.138 -0.001 C -0.135 0 -0.133 0 -0.13 -0.001 E" pathEditMode="relative" ptsTypes="">
                                      <p:cBhvr>
                                        <p:cTn id="4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355" y="4887044"/>
            <a:ext cx="1114425" cy="16383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47703" y="3963133"/>
            <a:ext cx="1386154" cy="408623"/>
          </a:xfrm>
          <a:prstGeom prst="wedgeRoundRectCallout">
            <a:avLst>
              <a:gd name="adj1" fmla="val -35754"/>
              <a:gd name="adj2" fmla="val 171724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QVIS ES ?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051720" y="4244513"/>
            <a:ext cx="1872208" cy="408623"/>
          </a:xfrm>
          <a:prstGeom prst="wedgeRoundRectCallout">
            <a:avLst>
              <a:gd name="adj1" fmla="val -28923"/>
              <a:gd name="adj2" fmla="val 127596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SVM CERBERVS.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067944" y="4127489"/>
            <a:ext cx="1728192" cy="1021556"/>
          </a:xfrm>
          <a:prstGeom prst="wedgeRoundRectCallout">
            <a:avLst>
              <a:gd name="adj1" fmla="val -67166"/>
              <a:gd name="adj2" fmla="val 41101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CVM DOMINO IN INFERIS VIVO.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139952" y="5359772"/>
            <a:ext cx="1386154" cy="1021556"/>
          </a:xfrm>
          <a:prstGeom prst="wedgeRoundRectCallout">
            <a:avLst>
              <a:gd name="adj1" fmla="val -74107"/>
              <a:gd name="adj2" fmla="val 7795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QVOD NOMEN EI EST ?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87" r="1168" b="67425"/>
          <a:stretch/>
        </p:blipFill>
        <p:spPr>
          <a:xfrm>
            <a:off x="2987824" y="260648"/>
            <a:ext cx="2567042" cy="252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4581" y="4473911"/>
            <a:ext cx="3357810" cy="2160000"/>
          </a:xfrm>
          <a:prstGeom prst="rect">
            <a:avLst/>
          </a:prstGeom>
        </p:spPr>
      </p:pic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A930FC54-42E3-4CE8-94BE-AB7943C76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24162"/>
            <a:ext cx="2895600" cy="556171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hlinkClick r:id="rId5"/>
              </a:rPr>
              <a:t>www.clicoergosum.fr</a:t>
            </a:r>
            <a:r>
              <a:rPr lang="it-IT" dirty="0">
                <a:solidFill>
                  <a:schemeClr val="tx1"/>
                </a:solidFill>
              </a:rPr>
              <a:t> / </a:t>
            </a:r>
          </a:p>
          <a:p>
            <a:r>
              <a:rPr lang="it-IT" dirty="0">
                <a:solidFill>
                  <a:schemeClr val="tx1"/>
                </a:solidFill>
                <a:hlinkClick r:id="rId6"/>
              </a:rPr>
              <a:t>karine.untermarzoner@ac-grenoble.fr</a:t>
            </a:r>
            <a:endParaRPr lang="it-IT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8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75 -0.11736 C -0.07726 -0.1243 -0.10625 -0.13125 -0.11615 -0.13125 C -0.18038 -0.13125 -0.24653 -0.02106 -0.24653 0.08935 C -0.24653 0.03357 -0.27952 -0.02106 -0.31077 -0.02106 C -0.34375 -0.02106 -0.37483 0.03449 -0.37483 0.08935 C -0.37483 0.06181 -0.3915 0.03357 -0.40799 0.03357 C -0.42448 0.03357 -0.44097 0.06111 -0.44097 0.08935 C -0.44097 0.07523 -0.44931 0.06181 -0.45747 0.06181 C -0.4658 0.06181 -0.47396 0.07593 -0.47396 0.08935 C -0.47396 0.08218 -0.4783 0.07523 -0.48229 0.07523 C -0.48438 0.07523 -0.49045 0.08218 -0.49045 0.08935 C -0.49045 0.08565 -0.49271 0.08218 -0.49479 0.08218 C -0.49479 0.08125 -0.49913 0.08565 -0.49913 0.08935 C -0.49913 0.0875 -0.49913 0.08565 -0.50139 0.08565 C -0.50139 0.08658 -0.50347 0.0875 -0.50347 0.08935 C -0.50347 0.08843 -0.50347 0.0875 -0.50347 0.08658 C -0.50556 0.08658 -0.50556 0.0875 -0.50556 0.08843 C -0.50782 0.08843 -0.50782 0.0875 -0.50782 0.08658 C -0.50972 0.08658 -0.50972 0.0875 -0.50972 0.08843 " pathEditMode="relative" rAng="0" ptsTypes="fffffffffffffffffff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9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7 0.05764 L 0.121 0.05764 L 0.121 0.09375 L 0.15694 0.09375 L 0.15694 0.12986 L 0.19288 0.12986 L 0.19288 0.16597 L 0.22882 0.16597 L 0.22882 0.20208 L 0.26475 0.20208 L 0.26475 0.23819 L 0.30069 0.23819 L 0.30069 0.2743 L 0.33663 0.2743 L 0.33663 0.31042 " pathEditMode="relative" rAng="0" ptsTypes="FFFFFFFFFFFFFFF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9" y="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355" y="4887044"/>
            <a:ext cx="1114425" cy="16383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47703" y="3963133"/>
            <a:ext cx="1386154" cy="408623"/>
          </a:xfrm>
          <a:prstGeom prst="wedgeRoundRectCallout">
            <a:avLst>
              <a:gd name="adj1" fmla="val -35754"/>
              <a:gd name="adj2" fmla="val 171724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QVIS ES ?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298926" y="4014211"/>
            <a:ext cx="1421360" cy="715089"/>
          </a:xfrm>
          <a:prstGeom prst="wedgeRoundRectCallout">
            <a:avLst>
              <a:gd name="adj1" fmla="val 39520"/>
              <a:gd name="adj2" fmla="val 117559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BACCHE, TE AMO !!!!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017640" y="4887044"/>
            <a:ext cx="2088232" cy="1021556"/>
          </a:xfrm>
          <a:prstGeom prst="wedgeRoundRectCallout">
            <a:avLst>
              <a:gd name="adj1" fmla="val -76653"/>
              <a:gd name="adj2" fmla="val 15081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MEVS DEVS E FEMORE IOVIS NATVS EST.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7" t="66387" r="26032" b="599"/>
          <a:stretch/>
        </p:blipFill>
        <p:spPr>
          <a:xfrm>
            <a:off x="6174976" y="548680"/>
            <a:ext cx="2459969" cy="252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188600"/>
            <a:ext cx="2086531" cy="1440000"/>
          </a:xfrm>
          <a:prstGeom prst="rect">
            <a:avLst/>
          </a:prstGeom>
        </p:spPr>
      </p:pic>
      <p:pic>
        <p:nvPicPr>
          <p:cNvPr id="11" name="Image 10" descr="bouteille-de-vin-et-deux-verres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3857" y="4843278"/>
            <a:ext cx="1729623" cy="162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4045600"/>
            <a:ext cx="952500" cy="11430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615575" y="4128189"/>
            <a:ext cx="1386154" cy="715089"/>
          </a:xfrm>
          <a:prstGeom prst="wedgeRoundRectCallout">
            <a:avLst>
              <a:gd name="adj1" fmla="val -25015"/>
              <a:gd name="adj2" fmla="val 110762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SVM VINVM.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283968" y="6187967"/>
            <a:ext cx="1386154" cy="408623"/>
          </a:xfrm>
          <a:prstGeom prst="wedgeRoundRectCallout">
            <a:avLst>
              <a:gd name="adj1" fmla="val -85613"/>
              <a:gd name="adj2" fmla="val -62460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QVIS EST ?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84" y="4615240"/>
            <a:ext cx="952500" cy="1143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038588"/>
            <a:ext cx="952500" cy="1143000"/>
          </a:xfrm>
          <a:prstGeom prst="rect">
            <a:avLst/>
          </a:prstGeom>
        </p:spPr>
      </p:pic>
      <p:sp>
        <p:nvSpPr>
          <p:cNvPr id="19" name="Espace réservé du pied de page 3">
            <a:extLst>
              <a:ext uri="{FF2B5EF4-FFF2-40B4-BE49-F238E27FC236}">
                <a16:creationId xmlns:a16="http://schemas.microsoft.com/office/drawing/2014/main" id="{6272F950-4753-4165-BA20-A8EAF8B8B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116636"/>
            <a:ext cx="2895600" cy="556171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hlinkClick r:id="rId7"/>
              </a:rPr>
              <a:t>www.clicoergosum.fr</a:t>
            </a:r>
            <a:r>
              <a:rPr lang="it-IT" dirty="0">
                <a:solidFill>
                  <a:schemeClr val="tx1"/>
                </a:solidFill>
              </a:rPr>
              <a:t> / </a:t>
            </a:r>
          </a:p>
          <a:p>
            <a:r>
              <a:rPr lang="it-IT" dirty="0">
                <a:solidFill>
                  <a:schemeClr val="tx1"/>
                </a:solidFill>
                <a:hlinkClick r:id="rId8"/>
              </a:rPr>
              <a:t>karine.untermarzoner@ac-grenoble.fr</a:t>
            </a:r>
            <a:endParaRPr lang="it-IT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9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1574 L -0.03246 0.09907 L -0.06302 -0.01574 L -0.09548 0.09907 L -0.12778 -0.01574 L -0.15798 0.09907 L -0.19045 -0.01574 L -0.221 0.09907 L -0.2533 -0.01574 L -0.28576 0.09907 L -0.31632 -0.01574 L -0.34878 0.09907 L -0.37899 -0.01574 L -0.41128 0.09907 L -0.44375 -0.01574 L -0.4743 0.09907 L -0.50659 -0.01574 " pathEditMode="relative" rAng="0" ptsTypes="FFFFFFFFFFFFFFFFF">
                                      <p:cBhvr>
                                        <p:cTn id="4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30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0" grpId="0" animBg="1"/>
      <p:bldP spid="14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389643" y="332656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latin typeface="Caesar" pitchFamily="2" charset="0"/>
              </a:rPr>
              <a:t>Le cours de latin, c’est: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70002" y="1448986"/>
            <a:ext cx="5328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- faire de l’étymologie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70002" y="3411100"/>
            <a:ext cx="8136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- comprendre la grammaire française grâce à celle du Latin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70002" y="5373216"/>
            <a:ext cx="8366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- apprendre comment vivaient les Romains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70002" y="2430043"/>
            <a:ext cx="7560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- réfléchir et se poser des questions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70002" y="4392157"/>
            <a:ext cx="8366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- faire de la mythologie </a:t>
            </a:r>
          </a:p>
        </p:txBody>
      </p:sp>
    </p:spTree>
    <p:extLst>
      <p:ext uri="{BB962C8B-B14F-4D97-AF65-F5344CB8AC3E}">
        <p14:creationId xmlns:p14="http://schemas.microsoft.com/office/powerpoint/2010/main" val="237107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508104" y="2708362"/>
            <a:ext cx="26642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… 5</a:t>
            </a:r>
            <a:r>
              <a:rPr lang="fr-FR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eme</a:t>
            </a:r>
            <a:r>
              <a:rPr lang="fr-F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 !</a:t>
            </a:r>
          </a:p>
          <a:p>
            <a:endParaRPr lang="fr-FR" dirty="0"/>
          </a:p>
        </p:txBody>
      </p:sp>
      <p:pic>
        <p:nvPicPr>
          <p:cNvPr id="9" name="Image 8" descr="ils sont fous ces collégiens.png"/>
          <p:cNvPicPr>
            <a:picLocks noChangeAspect="1"/>
          </p:cNvPicPr>
          <p:nvPr/>
        </p:nvPicPr>
        <p:blipFill>
          <a:blip r:embed="rId2" cstate="print"/>
          <a:srcRect r="61812" b="36000"/>
          <a:stretch>
            <a:fillRect/>
          </a:stretch>
        </p:blipFill>
        <p:spPr>
          <a:xfrm>
            <a:off x="683568" y="2205789"/>
            <a:ext cx="3491880" cy="32918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ZoneTexte 9"/>
          <p:cNvSpPr txBox="1"/>
          <p:nvPr/>
        </p:nvSpPr>
        <p:spPr>
          <a:xfrm>
            <a:off x="1979712" y="2351946"/>
            <a:ext cx="20162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ILS SONT FOUS,  CES COLLEGIENS  ! POURQUOI APPRENDRE UNE </a:t>
            </a:r>
            <a:r>
              <a:rPr lang="fr-FR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LANGUE MORTE  </a:t>
            </a:r>
            <a:r>
              <a:rPr lang="fr-FR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01316" y="2459667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BONNE QUESTION, OBELIX !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1519" y="363961"/>
            <a:ext cx="8352929" cy="9226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</a:pPr>
            <a:r>
              <a:rPr lang="fr-FR" sz="3200" b="1" cap="none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op Secret Without Lines" panose="02000800000000000000" pitchFamily="2" charset="0"/>
              </a:rPr>
              <a:t>On peut commencer le latin en…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794717" y="4582563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- 2h en 5</a:t>
            </a:r>
            <a:r>
              <a:rPr lang="fr-FR" sz="4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eme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812568" y="5186590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- 2h en 4</a:t>
            </a:r>
            <a:r>
              <a:rPr lang="fr-FR" sz="4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eme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812568" y="5786153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- 2h en 3</a:t>
            </a:r>
            <a:r>
              <a:rPr lang="fr-FR" sz="4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eme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49166" y="325458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VOICI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348880"/>
            <a:ext cx="4286250" cy="412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534644" y="5302949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BONNES RAISONS DE FAIRE DU LATIN !!!!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24" y="3668094"/>
            <a:ext cx="1828800" cy="15906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5B14719-2DE8-45CB-9C72-28B16DE2B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77" y="751257"/>
            <a:ext cx="3676178" cy="2299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47564" y="724634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ndine" pitchFamily="2" charset="0"/>
              </a:rPr>
              <a:t>1. On découvre l’origine de notre langue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71599" y="1365927"/>
            <a:ext cx="6413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- Connais-tu le pourcentage de mots latins dans le français ?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43608" y="2734079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- Qu’appelle-t-on les langues romanes ?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799946" y="2155139"/>
            <a:ext cx="899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20 %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247964" y="2155139"/>
            <a:ext cx="899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60 %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695982" y="2145847"/>
            <a:ext cx="899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80 %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27584" y="3058451"/>
            <a:ext cx="6198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sym typeface="Wingdings"/>
              </a:rPr>
              <a:t> </a:t>
            </a:r>
            <a:r>
              <a:rPr lang="fr-FR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Ce sont les langues qui viennent du latin comme…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002218" y="4239537"/>
            <a:ext cx="1999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L’espagnol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687067" y="4423418"/>
            <a:ext cx="1999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L’italien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594594" y="4988017"/>
            <a:ext cx="1999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Le portugais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026694" y="3698936"/>
            <a:ext cx="1999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Le roumain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658402" y="3613748"/>
            <a:ext cx="1999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901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Le français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7" grpId="1"/>
      <p:bldP spid="8" grpId="0"/>
      <p:bldP spid="8" grpId="1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53993B8C-C888-4505-A949-40716E26C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159" y="1093061"/>
            <a:ext cx="2394926" cy="122432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11560" y="625624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Trouve les mots latins passés tels quels :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60850" y="1484784"/>
            <a:ext cx="554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- On m’écrit en bas d’une lettre quand on a oublié quelque chose.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66391" y="4794891"/>
            <a:ext cx="5316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- Je sers à rappeler aux élèves le travail à faire pour la semaine.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6391" y="2258450"/>
            <a:ext cx="5316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- Dans un récit, je me trouve en début de paragraphes.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66391" y="3032116"/>
            <a:ext cx="5316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- Je ne suis pas coupable, j’étais ailleurs et j’ai des témoins ! J’ai donc un …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66391" y="3805782"/>
            <a:ext cx="5316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- Je remplace les points de suspension dans une énumération et on m’abrège en 3 lettres.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66391" y="5568557"/>
            <a:ext cx="3181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- Je suis rempli de poissons.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166391" y="6342222"/>
            <a:ext cx="5316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- On m’utilise pour faire sa toilette et se laver les dents.</a:t>
            </a:r>
          </a:p>
        </p:txBody>
      </p:sp>
      <p:sp>
        <p:nvSpPr>
          <p:cNvPr id="63" name="ZoneTexte 62"/>
          <p:cNvSpPr txBox="1"/>
          <p:nvPr/>
        </p:nvSpPr>
        <p:spPr>
          <a:xfrm>
            <a:off x="5741776" y="2276872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5957800" y="2280592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</a:p>
        </p:txBody>
      </p:sp>
      <p:sp>
        <p:nvSpPr>
          <p:cNvPr id="65" name="ZoneTexte 64"/>
          <p:cNvSpPr txBox="1"/>
          <p:nvPr/>
        </p:nvSpPr>
        <p:spPr>
          <a:xfrm>
            <a:off x="6173824" y="2280592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6389848" y="2280592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6605872" y="2280592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6762870" y="2276872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70" name="ZoneTexte 69"/>
          <p:cNvSpPr txBox="1"/>
          <p:nvPr/>
        </p:nvSpPr>
        <p:spPr>
          <a:xfrm>
            <a:off x="5940152" y="3006487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6156176" y="3006487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6372200" y="3006487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</p:txBody>
      </p:sp>
      <p:sp>
        <p:nvSpPr>
          <p:cNvPr id="73" name="ZoneTexte 72"/>
          <p:cNvSpPr txBox="1"/>
          <p:nvPr/>
        </p:nvSpPr>
        <p:spPr>
          <a:xfrm>
            <a:off x="6588224" y="3006487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  <p:sp>
        <p:nvSpPr>
          <p:cNvPr id="74" name="ZoneTexte 73"/>
          <p:cNvSpPr txBox="1"/>
          <p:nvPr/>
        </p:nvSpPr>
        <p:spPr>
          <a:xfrm>
            <a:off x="6804248" y="3006487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</p:txBody>
      </p:sp>
      <p:sp>
        <p:nvSpPr>
          <p:cNvPr id="77" name="ZoneTexte 76"/>
          <p:cNvSpPr txBox="1"/>
          <p:nvPr/>
        </p:nvSpPr>
        <p:spPr>
          <a:xfrm>
            <a:off x="5818449" y="3801812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</p:txBody>
      </p:sp>
      <p:sp>
        <p:nvSpPr>
          <p:cNvPr id="78" name="ZoneTexte 77"/>
          <p:cNvSpPr txBox="1"/>
          <p:nvPr/>
        </p:nvSpPr>
        <p:spPr>
          <a:xfrm>
            <a:off x="6034473" y="3801812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</p:txBody>
      </p:sp>
      <p:sp>
        <p:nvSpPr>
          <p:cNvPr id="79" name="ZoneTexte 78"/>
          <p:cNvSpPr txBox="1"/>
          <p:nvPr/>
        </p:nvSpPr>
        <p:spPr>
          <a:xfrm>
            <a:off x="6466521" y="3801812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80" name="ZoneTexte 79"/>
          <p:cNvSpPr txBox="1"/>
          <p:nvPr/>
        </p:nvSpPr>
        <p:spPr>
          <a:xfrm>
            <a:off x="6682545" y="3801812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</p:txBody>
      </p:sp>
      <p:sp>
        <p:nvSpPr>
          <p:cNvPr id="81" name="ZoneTexte 80"/>
          <p:cNvSpPr txBox="1"/>
          <p:nvPr/>
        </p:nvSpPr>
        <p:spPr>
          <a:xfrm>
            <a:off x="7330617" y="3801812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</p:txBody>
      </p:sp>
      <p:sp>
        <p:nvSpPr>
          <p:cNvPr id="82" name="ZoneTexte 81"/>
          <p:cNvSpPr txBox="1"/>
          <p:nvPr/>
        </p:nvSpPr>
        <p:spPr>
          <a:xfrm>
            <a:off x="6898569" y="3801812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</p:txBody>
      </p:sp>
      <p:sp>
        <p:nvSpPr>
          <p:cNvPr id="83" name="ZoneTexte 82"/>
          <p:cNvSpPr txBox="1"/>
          <p:nvPr/>
        </p:nvSpPr>
        <p:spPr>
          <a:xfrm>
            <a:off x="7114593" y="3801812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5962465" y="481503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85" name="ZoneTexte 84"/>
          <p:cNvSpPr txBox="1"/>
          <p:nvPr/>
        </p:nvSpPr>
        <p:spPr>
          <a:xfrm>
            <a:off x="6178489" y="4819797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</a:p>
        </p:txBody>
      </p:sp>
      <p:sp>
        <p:nvSpPr>
          <p:cNvPr id="86" name="ZoneTexte 85"/>
          <p:cNvSpPr txBox="1"/>
          <p:nvPr/>
        </p:nvSpPr>
        <p:spPr>
          <a:xfrm>
            <a:off x="6394513" y="4819797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</p:txBody>
      </p:sp>
      <p:sp>
        <p:nvSpPr>
          <p:cNvPr id="87" name="ZoneTexte 86"/>
          <p:cNvSpPr txBox="1"/>
          <p:nvPr/>
        </p:nvSpPr>
        <p:spPr>
          <a:xfrm>
            <a:off x="6610537" y="4819797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</p:txBody>
      </p:sp>
      <p:sp>
        <p:nvSpPr>
          <p:cNvPr id="88" name="ZoneTexte 87"/>
          <p:cNvSpPr txBox="1"/>
          <p:nvPr/>
        </p:nvSpPr>
        <p:spPr>
          <a:xfrm>
            <a:off x="6826561" y="4819797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</p:txBody>
      </p:sp>
      <p:sp>
        <p:nvSpPr>
          <p:cNvPr id="90" name="ZoneTexte 89"/>
          <p:cNvSpPr txBox="1"/>
          <p:nvPr/>
        </p:nvSpPr>
        <p:spPr>
          <a:xfrm>
            <a:off x="7042585" y="4819797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91" name="ZoneTexte 90"/>
          <p:cNvSpPr txBox="1"/>
          <p:nvPr/>
        </p:nvSpPr>
        <p:spPr>
          <a:xfrm>
            <a:off x="5724128" y="5713511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92" name="ZoneTexte 91"/>
          <p:cNvSpPr txBox="1"/>
          <p:nvPr/>
        </p:nvSpPr>
        <p:spPr>
          <a:xfrm>
            <a:off x="5940152" y="5713511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</a:p>
        </p:txBody>
      </p:sp>
      <p:sp>
        <p:nvSpPr>
          <p:cNvPr id="93" name="ZoneTexte 92"/>
          <p:cNvSpPr txBox="1"/>
          <p:nvPr/>
        </p:nvSpPr>
        <p:spPr>
          <a:xfrm>
            <a:off x="6156176" y="5713511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94" name="ZoneTexte 93"/>
          <p:cNvSpPr txBox="1"/>
          <p:nvPr/>
        </p:nvSpPr>
        <p:spPr>
          <a:xfrm>
            <a:off x="6372200" y="5713511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95" name="ZoneTexte 94"/>
          <p:cNvSpPr txBox="1"/>
          <p:nvPr/>
        </p:nvSpPr>
        <p:spPr>
          <a:xfrm>
            <a:off x="6588224" y="5713511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</p:txBody>
      </p:sp>
      <p:sp>
        <p:nvSpPr>
          <p:cNvPr id="96" name="ZoneTexte 95"/>
          <p:cNvSpPr txBox="1"/>
          <p:nvPr/>
        </p:nvSpPr>
        <p:spPr>
          <a:xfrm>
            <a:off x="7020272" y="5713511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97" name="ZoneTexte 96"/>
          <p:cNvSpPr txBox="1"/>
          <p:nvPr/>
        </p:nvSpPr>
        <p:spPr>
          <a:xfrm>
            <a:off x="6804248" y="5713511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</p:txBody>
      </p:sp>
      <p:sp>
        <p:nvSpPr>
          <p:cNvPr id="98" name="ZoneTexte 97"/>
          <p:cNvSpPr txBox="1"/>
          <p:nvPr/>
        </p:nvSpPr>
        <p:spPr>
          <a:xfrm>
            <a:off x="5724128" y="6361583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</a:p>
        </p:txBody>
      </p:sp>
      <p:sp>
        <p:nvSpPr>
          <p:cNvPr id="99" name="ZoneTexte 98"/>
          <p:cNvSpPr txBox="1"/>
          <p:nvPr/>
        </p:nvSpPr>
        <p:spPr>
          <a:xfrm>
            <a:off x="5940152" y="6361583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00" name="ZoneTexte 99"/>
          <p:cNvSpPr txBox="1"/>
          <p:nvPr/>
        </p:nvSpPr>
        <p:spPr>
          <a:xfrm>
            <a:off x="6156176" y="6361583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</a:p>
        </p:txBody>
      </p:sp>
      <p:sp>
        <p:nvSpPr>
          <p:cNvPr id="101" name="ZoneTexte 100"/>
          <p:cNvSpPr txBox="1"/>
          <p:nvPr/>
        </p:nvSpPr>
        <p:spPr>
          <a:xfrm>
            <a:off x="6372200" y="6361583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02" name="ZoneTexte 101"/>
          <p:cNvSpPr txBox="1"/>
          <p:nvPr/>
        </p:nvSpPr>
        <p:spPr>
          <a:xfrm>
            <a:off x="6588224" y="6361583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  <p:sp>
        <p:nvSpPr>
          <p:cNvPr id="104" name="ZoneTexte 103"/>
          <p:cNvSpPr txBox="1"/>
          <p:nvPr/>
        </p:nvSpPr>
        <p:spPr>
          <a:xfrm>
            <a:off x="6804248" y="6361583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</p:txBody>
      </p:sp>
      <p:sp>
        <p:nvSpPr>
          <p:cNvPr id="105" name="ZoneTexte 104"/>
          <p:cNvSpPr txBox="1"/>
          <p:nvPr/>
        </p:nvSpPr>
        <p:spPr>
          <a:xfrm>
            <a:off x="7546641" y="3801812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06" name="ZoneTexte 105"/>
          <p:cNvSpPr txBox="1"/>
          <p:nvPr/>
        </p:nvSpPr>
        <p:spPr>
          <a:xfrm>
            <a:off x="7236296" y="5713511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</p:txBody>
      </p:sp>
      <p:grpSp>
        <p:nvGrpSpPr>
          <p:cNvPr id="140" name="Groupe 139"/>
          <p:cNvGrpSpPr/>
          <p:nvPr/>
        </p:nvGrpSpPr>
        <p:grpSpPr>
          <a:xfrm>
            <a:off x="5957800" y="2280592"/>
            <a:ext cx="936104" cy="307777"/>
            <a:chOff x="5940152" y="1412776"/>
            <a:chExt cx="936104" cy="307777"/>
          </a:xfrm>
        </p:grpSpPr>
        <p:sp>
          <p:nvSpPr>
            <p:cNvPr id="111" name="ZoneTexte 110"/>
            <p:cNvSpPr txBox="1"/>
            <p:nvPr/>
          </p:nvSpPr>
          <p:spPr>
            <a:xfrm>
              <a:off x="5940152" y="1412776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  <p:sp>
          <p:nvSpPr>
            <p:cNvPr id="112" name="ZoneTexte 111"/>
            <p:cNvSpPr txBox="1"/>
            <p:nvPr/>
          </p:nvSpPr>
          <p:spPr>
            <a:xfrm>
              <a:off x="6156176" y="1412776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  <p:sp>
          <p:nvSpPr>
            <p:cNvPr id="113" name="ZoneTexte 112"/>
            <p:cNvSpPr txBox="1"/>
            <p:nvPr/>
          </p:nvSpPr>
          <p:spPr>
            <a:xfrm>
              <a:off x="6372200" y="1412776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  <p:sp>
          <p:nvSpPr>
            <p:cNvPr id="114" name="ZoneTexte 113"/>
            <p:cNvSpPr txBox="1"/>
            <p:nvPr/>
          </p:nvSpPr>
          <p:spPr>
            <a:xfrm>
              <a:off x="6588224" y="1412776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</p:grpSp>
      <p:grpSp>
        <p:nvGrpSpPr>
          <p:cNvPr id="141" name="Groupe 140"/>
          <p:cNvGrpSpPr/>
          <p:nvPr/>
        </p:nvGrpSpPr>
        <p:grpSpPr>
          <a:xfrm>
            <a:off x="6173824" y="3059414"/>
            <a:ext cx="720080" cy="307777"/>
            <a:chOff x="5940152" y="2204864"/>
            <a:chExt cx="720080" cy="307777"/>
          </a:xfrm>
        </p:grpSpPr>
        <p:sp>
          <p:nvSpPr>
            <p:cNvPr id="115" name="ZoneTexte 114"/>
            <p:cNvSpPr txBox="1"/>
            <p:nvPr/>
          </p:nvSpPr>
          <p:spPr>
            <a:xfrm>
              <a:off x="5940152" y="2204864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  <p:sp>
          <p:nvSpPr>
            <p:cNvPr id="116" name="ZoneTexte 115"/>
            <p:cNvSpPr txBox="1"/>
            <p:nvPr/>
          </p:nvSpPr>
          <p:spPr>
            <a:xfrm>
              <a:off x="6156176" y="2204864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  <p:sp>
          <p:nvSpPr>
            <p:cNvPr id="117" name="ZoneTexte 116"/>
            <p:cNvSpPr txBox="1"/>
            <p:nvPr/>
          </p:nvSpPr>
          <p:spPr>
            <a:xfrm>
              <a:off x="6372200" y="2204864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</p:grpSp>
      <p:grpSp>
        <p:nvGrpSpPr>
          <p:cNvPr id="142" name="Groupe 141"/>
          <p:cNvGrpSpPr/>
          <p:nvPr/>
        </p:nvGrpSpPr>
        <p:grpSpPr>
          <a:xfrm>
            <a:off x="6034473" y="3801812"/>
            <a:ext cx="1584176" cy="307777"/>
            <a:chOff x="5940152" y="3193231"/>
            <a:chExt cx="1584176" cy="307777"/>
          </a:xfrm>
        </p:grpSpPr>
        <p:sp>
          <p:nvSpPr>
            <p:cNvPr id="119" name="ZoneTexte 118"/>
            <p:cNvSpPr txBox="1"/>
            <p:nvPr/>
          </p:nvSpPr>
          <p:spPr>
            <a:xfrm>
              <a:off x="5940152" y="3193231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  <p:sp>
          <p:nvSpPr>
            <p:cNvPr id="120" name="ZoneTexte 119"/>
            <p:cNvSpPr txBox="1"/>
            <p:nvPr/>
          </p:nvSpPr>
          <p:spPr>
            <a:xfrm>
              <a:off x="6804248" y="3193231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  <p:sp>
          <p:nvSpPr>
            <p:cNvPr id="121" name="ZoneTexte 120"/>
            <p:cNvSpPr txBox="1"/>
            <p:nvPr/>
          </p:nvSpPr>
          <p:spPr>
            <a:xfrm>
              <a:off x="6372200" y="3193231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  <p:sp>
          <p:nvSpPr>
            <p:cNvPr id="122" name="ZoneTexte 121"/>
            <p:cNvSpPr txBox="1"/>
            <p:nvPr/>
          </p:nvSpPr>
          <p:spPr>
            <a:xfrm>
              <a:off x="6588224" y="3193231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  <p:sp>
          <p:nvSpPr>
            <p:cNvPr id="123" name="ZoneTexte 122"/>
            <p:cNvSpPr txBox="1"/>
            <p:nvPr/>
          </p:nvSpPr>
          <p:spPr>
            <a:xfrm>
              <a:off x="7020272" y="3193231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  <p:sp>
          <p:nvSpPr>
            <p:cNvPr id="124" name="ZoneTexte 123"/>
            <p:cNvSpPr txBox="1"/>
            <p:nvPr/>
          </p:nvSpPr>
          <p:spPr>
            <a:xfrm>
              <a:off x="7236296" y="3193231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</p:grpSp>
      <p:grpSp>
        <p:nvGrpSpPr>
          <p:cNvPr id="145" name="Groupe 144"/>
          <p:cNvGrpSpPr/>
          <p:nvPr/>
        </p:nvGrpSpPr>
        <p:grpSpPr>
          <a:xfrm>
            <a:off x="5940152" y="6361583"/>
            <a:ext cx="936104" cy="307777"/>
            <a:chOff x="5940152" y="5949280"/>
            <a:chExt cx="936104" cy="307777"/>
          </a:xfrm>
        </p:grpSpPr>
        <p:sp>
          <p:nvSpPr>
            <p:cNvPr id="125" name="ZoneTexte 124"/>
            <p:cNvSpPr txBox="1"/>
            <p:nvPr/>
          </p:nvSpPr>
          <p:spPr>
            <a:xfrm>
              <a:off x="5940152" y="5949280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  <p:sp>
          <p:nvSpPr>
            <p:cNvPr id="126" name="ZoneTexte 125"/>
            <p:cNvSpPr txBox="1"/>
            <p:nvPr/>
          </p:nvSpPr>
          <p:spPr>
            <a:xfrm>
              <a:off x="6156176" y="5949280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  <p:sp>
          <p:nvSpPr>
            <p:cNvPr id="127" name="ZoneTexte 126"/>
            <p:cNvSpPr txBox="1"/>
            <p:nvPr/>
          </p:nvSpPr>
          <p:spPr>
            <a:xfrm>
              <a:off x="6372200" y="5949280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  <p:sp>
          <p:nvSpPr>
            <p:cNvPr id="128" name="ZoneTexte 127"/>
            <p:cNvSpPr txBox="1"/>
            <p:nvPr/>
          </p:nvSpPr>
          <p:spPr>
            <a:xfrm>
              <a:off x="6588224" y="5949280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</p:grpSp>
      <p:grpSp>
        <p:nvGrpSpPr>
          <p:cNvPr id="143" name="Groupe 142"/>
          <p:cNvGrpSpPr/>
          <p:nvPr/>
        </p:nvGrpSpPr>
        <p:grpSpPr>
          <a:xfrm>
            <a:off x="6178489" y="4819797"/>
            <a:ext cx="936104" cy="307777"/>
            <a:chOff x="5940152" y="4201343"/>
            <a:chExt cx="936104" cy="307777"/>
          </a:xfrm>
        </p:grpSpPr>
        <p:sp>
          <p:nvSpPr>
            <p:cNvPr id="130" name="ZoneTexte 129"/>
            <p:cNvSpPr txBox="1"/>
            <p:nvPr/>
          </p:nvSpPr>
          <p:spPr>
            <a:xfrm>
              <a:off x="5940152" y="4201343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  <p:sp>
          <p:nvSpPr>
            <p:cNvPr id="131" name="ZoneTexte 130"/>
            <p:cNvSpPr txBox="1"/>
            <p:nvPr/>
          </p:nvSpPr>
          <p:spPr>
            <a:xfrm>
              <a:off x="6156176" y="4201343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  <p:sp>
          <p:nvSpPr>
            <p:cNvPr id="132" name="ZoneTexte 131"/>
            <p:cNvSpPr txBox="1"/>
            <p:nvPr/>
          </p:nvSpPr>
          <p:spPr>
            <a:xfrm>
              <a:off x="6372200" y="4201343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  <p:sp>
          <p:nvSpPr>
            <p:cNvPr id="133" name="ZoneTexte 132"/>
            <p:cNvSpPr txBox="1"/>
            <p:nvPr/>
          </p:nvSpPr>
          <p:spPr>
            <a:xfrm>
              <a:off x="6588224" y="4201343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</p:grpSp>
      <p:grpSp>
        <p:nvGrpSpPr>
          <p:cNvPr id="144" name="Groupe 143"/>
          <p:cNvGrpSpPr/>
          <p:nvPr/>
        </p:nvGrpSpPr>
        <p:grpSpPr>
          <a:xfrm>
            <a:off x="5940152" y="5713511"/>
            <a:ext cx="1368152" cy="307777"/>
            <a:chOff x="5940152" y="5065439"/>
            <a:chExt cx="1368152" cy="307777"/>
          </a:xfrm>
        </p:grpSpPr>
        <p:sp>
          <p:nvSpPr>
            <p:cNvPr id="134" name="ZoneTexte 133"/>
            <p:cNvSpPr txBox="1"/>
            <p:nvPr/>
          </p:nvSpPr>
          <p:spPr>
            <a:xfrm>
              <a:off x="7020272" y="5065439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  <p:sp>
          <p:nvSpPr>
            <p:cNvPr id="135" name="ZoneTexte 134"/>
            <p:cNvSpPr txBox="1"/>
            <p:nvPr/>
          </p:nvSpPr>
          <p:spPr>
            <a:xfrm>
              <a:off x="5940152" y="5065439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  <p:sp>
          <p:nvSpPr>
            <p:cNvPr id="136" name="ZoneTexte 135"/>
            <p:cNvSpPr txBox="1"/>
            <p:nvPr/>
          </p:nvSpPr>
          <p:spPr>
            <a:xfrm>
              <a:off x="6156176" y="5065439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  <p:sp>
          <p:nvSpPr>
            <p:cNvPr id="137" name="ZoneTexte 136"/>
            <p:cNvSpPr txBox="1"/>
            <p:nvPr/>
          </p:nvSpPr>
          <p:spPr>
            <a:xfrm>
              <a:off x="6372200" y="5065439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  <p:sp>
          <p:nvSpPr>
            <p:cNvPr id="138" name="ZoneTexte 137"/>
            <p:cNvSpPr txBox="1"/>
            <p:nvPr/>
          </p:nvSpPr>
          <p:spPr>
            <a:xfrm>
              <a:off x="6588224" y="5065439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  <p:sp>
          <p:nvSpPr>
            <p:cNvPr id="139" name="ZoneTexte 138"/>
            <p:cNvSpPr txBox="1"/>
            <p:nvPr/>
          </p:nvSpPr>
          <p:spPr>
            <a:xfrm>
              <a:off x="6804248" y="5065439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5962465" y="148722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178489" y="148722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394513" y="148722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610537" y="148722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042585" y="148722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258609" y="148722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474633" y="148722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906681" y="148722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122705" y="148722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338729" y="148722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8554753" y="148722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7690657" y="148722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6394513" y="148722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6178489" y="148722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6610537" y="148722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</a:t>
            </a:r>
          </a:p>
        </p:txBody>
      </p:sp>
      <p:sp>
        <p:nvSpPr>
          <p:cNvPr id="75" name="ZoneTexte 74"/>
          <p:cNvSpPr txBox="1"/>
          <p:nvPr/>
        </p:nvSpPr>
        <p:spPr>
          <a:xfrm>
            <a:off x="7042585" y="148722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</a:t>
            </a:r>
          </a:p>
        </p:txBody>
      </p:sp>
      <p:sp>
        <p:nvSpPr>
          <p:cNvPr id="76" name="ZoneTexte 75"/>
          <p:cNvSpPr txBox="1"/>
          <p:nvPr/>
        </p:nvSpPr>
        <p:spPr>
          <a:xfrm>
            <a:off x="7258609" y="148722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</a:t>
            </a:r>
          </a:p>
        </p:txBody>
      </p:sp>
      <p:sp>
        <p:nvSpPr>
          <p:cNvPr id="89" name="ZoneTexte 88"/>
          <p:cNvSpPr txBox="1"/>
          <p:nvPr/>
        </p:nvSpPr>
        <p:spPr>
          <a:xfrm>
            <a:off x="7474633" y="148722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</a:t>
            </a:r>
          </a:p>
        </p:txBody>
      </p:sp>
      <p:sp>
        <p:nvSpPr>
          <p:cNvPr id="103" name="ZoneTexte 102"/>
          <p:cNvSpPr txBox="1"/>
          <p:nvPr/>
        </p:nvSpPr>
        <p:spPr>
          <a:xfrm>
            <a:off x="7690657" y="148722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</a:t>
            </a:r>
          </a:p>
        </p:txBody>
      </p:sp>
      <p:sp>
        <p:nvSpPr>
          <p:cNvPr id="107" name="ZoneTexte 106"/>
          <p:cNvSpPr txBox="1"/>
          <p:nvPr/>
        </p:nvSpPr>
        <p:spPr>
          <a:xfrm>
            <a:off x="7906681" y="148722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</a:t>
            </a:r>
          </a:p>
        </p:txBody>
      </p:sp>
      <p:sp>
        <p:nvSpPr>
          <p:cNvPr id="108" name="ZoneTexte 107"/>
          <p:cNvSpPr txBox="1"/>
          <p:nvPr/>
        </p:nvSpPr>
        <p:spPr>
          <a:xfrm>
            <a:off x="8122705" y="148722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</a:t>
            </a:r>
          </a:p>
        </p:txBody>
      </p:sp>
      <p:sp>
        <p:nvSpPr>
          <p:cNvPr id="109" name="ZoneTexte 108"/>
          <p:cNvSpPr txBox="1"/>
          <p:nvPr/>
        </p:nvSpPr>
        <p:spPr>
          <a:xfrm>
            <a:off x="8338729" y="148722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50" grpId="0"/>
      <p:bldP spid="63" grpId="0"/>
      <p:bldP spid="64" grpId="0"/>
      <p:bldP spid="65" grpId="0"/>
      <p:bldP spid="66" grpId="0"/>
      <p:bldP spid="67" grpId="0"/>
      <p:bldP spid="69" grpId="0"/>
      <p:bldP spid="70" grpId="0"/>
      <p:bldP spid="71" grpId="0"/>
      <p:bldP spid="72" grpId="0"/>
      <p:bldP spid="73" grpId="0"/>
      <p:bldP spid="74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4" grpId="0"/>
      <p:bldP spid="105" grpId="0"/>
      <p:bldP spid="106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61" grpId="1"/>
      <p:bldP spid="61" grpId="2"/>
      <p:bldP spid="62" grpId="1"/>
      <p:bldP spid="62" grpId="2"/>
      <p:bldP spid="68" grpId="1"/>
      <p:bldP spid="68" grpId="2"/>
      <p:bldP spid="75" grpId="1"/>
      <p:bldP spid="75" grpId="2"/>
      <p:bldP spid="76" grpId="1"/>
      <p:bldP spid="76" grpId="2"/>
      <p:bldP spid="89" grpId="1"/>
      <p:bldP spid="89" grpId="2"/>
      <p:bldP spid="103" grpId="1"/>
      <p:bldP spid="103" grpId="2"/>
      <p:bldP spid="107" grpId="1"/>
      <p:bldP spid="107" grpId="2"/>
      <p:bldP spid="108" grpId="1"/>
      <p:bldP spid="108" grpId="2"/>
      <p:bldP spid="109" grpId="1"/>
      <p:bldP spid="10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56593" y="739629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ndine" pitchFamily="2" charset="0"/>
              </a:rPr>
              <a:t>2. On comprend mieux l’orthographe française !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23036" y="1472307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Retrouve les mots latins qui ont </a:t>
            </a:r>
            <a:r>
              <a:rPr lang="fr-F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donNE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 les mots </a:t>
            </a:r>
            <a:r>
              <a:rPr lang="fr-F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fraNCAis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 suivants : 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55576" y="256490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doigt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547664" y="25649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555776" y="256490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forêt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347864" y="256490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vingt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139952" y="256490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loup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932040" y="256490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froid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724128" y="25649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paix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732240" y="256490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524328" y="256490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porc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-67247" y="3999483"/>
            <a:ext cx="1259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frigidVs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op Secret Without Lines" panose="02000800000000000000" pitchFamily="2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135885" y="3999483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viginti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op Secret Without Lines" panose="02000800000000000000" pitchFamily="2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159505" y="3999483"/>
            <a:ext cx="994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porcVs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op Secret Without Lines" panose="02000800000000000000" pitchFamily="2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097032" y="3999483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septem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op Secret Without Lines" panose="02000800000000000000" pitchFamily="2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120652" y="3999483"/>
            <a:ext cx="1018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digitVs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op Secret Without Lines" panose="02000800000000000000" pitchFamily="2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083091" y="3999483"/>
            <a:ext cx="1130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tempVS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op Secret Without Lines" panose="02000800000000000000" pitchFamily="2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157015" y="3999483"/>
            <a:ext cx="1396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forestVm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op Secret Without Lines" panose="02000800000000000000" pitchFamily="2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376874" y="3999483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pax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7497267" y="3999483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lVpVs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op Secret Without Lines" panose="020008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2DBF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2DBF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6F82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6F82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3F21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3F21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AE1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AE1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9F59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9F59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259C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259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2532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2532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 build="allAtOnce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A46BD9-9E21-46DD-82A4-936AD66382AA}"/>
              </a:ext>
            </a:extLst>
          </p:cNvPr>
          <p:cNvSpPr/>
          <p:nvPr/>
        </p:nvSpPr>
        <p:spPr>
          <a:xfrm>
            <a:off x="1398310" y="4217970"/>
            <a:ext cx="1753984" cy="93610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671445" y="699015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ndine" pitchFamily="2" charset="0"/>
              </a:rPr>
              <a:t>3. Les pubs prennent tout leur sens…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360206" y="2210488"/>
            <a:ext cx="2309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FELIX : 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heureux, chanceux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059832" y="4397409"/>
            <a:ext cx="272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 SANA IN CORPORE SANO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428858" y="2636912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VOLVO : 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rouler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384742" y="5604986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MARS : 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dieu de la guerre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896691" y="1064223"/>
            <a:ext cx="44419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p Secret Without Lines" panose="02000800000000000000" pitchFamily="2" charset="0"/>
              </a:rPr>
              <a:t>Comment comprends-tu le nom de ces produits ?  </a:t>
            </a:r>
          </a:p>
        </p:txBody>
      </p:sp>
      <p:pic>
        <p:nvPicPr>
          <p:cNvPr id="1026" name="Picture 2" descr="http://www.lesponsoring.fr/wp-content/uploads/2012/09/ventes_privee_asics_logo.png.jpe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66" y="4315469"/>
            <a:ext cx="166472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3275856" y="4686022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=&gt; un esprit sain dans un corps sain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AD2FF7-CE87-416E-978E-F517BA9D3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404" y="2135113"/>
            <a:ext cx="3048000" cy="20859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107AB0F-C73E-42F1-9590-881C524A19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0" t="30497" r="18156" b="27469"/>
          <a:stretch/>
        </p:blipFill>
        <p:spPr>
          <a:xfrm>
            <a:off x="4585352" y="5491079"/>
            <a:ext cx="1977035" cy="84336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474ACBC-6E81-4E3C-903A-21DD946418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58" y="1619722"/>
            <a:ext cx="2039398" cy="1289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16" grpId="0"/>
      <p:bldP spid="19" grpId="0"/>
      <p:bldP spid="20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9552" y="675980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ndine" pitchFamily="2" charset="0"/>
              </a:rPr>
              <a:t>4. Le monde qui nous entoure nous paraît plus clair…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572716" y="961859"/>
            <a:ext cx="66967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Quel est le lien entre ces images et le latin ?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247218">
            <a:off x="3679020" y="1501836"/>
            <a:ext cx="1988375" cy="2349898"/>
          </a:xfrm>
          <a:prstGeom prst="rect">
            <a:avLst/>
          </a:prstGeom>
        </p:spPr>
      </p:pic>
      <p:pic>
        <p:nvPicPr>
          <p:cNvPr id="3" name="Picture 2" descr="http://upload.wikimedia.org/wikipedia/fr/a/a9/Interflora-Fleuro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4" y="1155960"/>
            <a:ext cx="1398149" cy="139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 rot="267321">
            <a:off x="2444962" y="6407167"/>
            <a:ext cx="3816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Cambria" panose="02040503050406030204" pitchFamily="18" charset="0"/>
              </a:rPr>
              <a:t>Grenoble, quartier Championnet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660232" y="3756041"/>
            <a:ext cx="2304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Cambria" panose="02040503050406030204" pitchFamily="18" charset="0"/>
              </a:rPr>
              <a:t>Grenoble, Jardin de ville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-82334" y="5980441"/>
            <a:ext cx="2304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Cambria" panose="02040503050406030204" pitchFamily="18" charset="0"/>
              </a:rPr>
              <a:t>Grenoble, rue Jean-Jacques Rousseau</a:t>
            </a:r>
          </a:p>
        </p:txBody>
      </p:sp>
      <p:pic>
        <p:nvPicPr>
          <p:cNvPr id="6" name="Picture 9" descr="http://img.over-blog.com/374x500/4/27/84/52/Patrimoine-du-Dauphine/P4062985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r="7950" b="3009"/>
          <a:stretch/>
        </p:blipFill>
        <p:spPr bwMode="auto">
          <a:xfrm>
            <a:off x="9897" y="2769556"/>
            <a:ext cx="2077395" cy="321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49FBFB4-87FE-432E-9C1B-F54B2CFEC5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201">
            <a:off x="3529682" y="4190222"/>
            <a:ext cx="1858734" cy="228917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903DBF1-B7AA-46F4-B010-A4359E3D9A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9856">
            <a:off x="6509646" y="4684511"/>
            <a:ext cx="1905000" cy="14859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B9C9129-B4BF-4439-B223-F237CDD357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782" y="115246"/>
            <a:ext cx="2206543" cy="364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5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5576" y="718667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ndine" pitchFamily="2" charset="0"/>
              </a:rPr>
              <a:t>5. On découvre une culture …</a:t>
            </a:r>
          </a:p>
        </p:txBody>
      </p:sp>
      <p:pic>
        <p:nvPicPr>
          <p:cNvPr id="3" name="Image 2" descr="colisee_nuit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689320"/>
            <a:ext cx="2160000" cy="1620000"/>
          </a:xfrm>
          <a:prstGeom prst="rect">
            <a:avLst/>
          </a:prstGeom>
        </p:spPr>
      </p:pic>
      <p:pic>
        <p:nvPicPr>
          <p:cNvPr id="5" name="Image 4" descr="asterix_gladiat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4689320"/>
            <a:ext cx="3365963" cy="1620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324400" y="1125905"/>
            <a:ext cx="4248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- La vie quotidienne…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324400" y="3780909"/>
            <a:ext cx="4248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- Les divertissements…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947530" y="980728"/>
            <a:ext cx="6648806" cy="2714818"/>
            <a:chOff x="947530" y="980728"/>
            <a:chExt cx="6648806" cy="271481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47530" y="1628800"/>
              <a:ext cx="4320000" cy="16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Image 9" descr="insula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00058" y="980728"/>
              <a:ext cx="1896278" cy="2340000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1043608" y="3356992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L’habitation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971600" y="1556792"/>
            <a:ext cx="7437065" cy="2169532"/>
            <a:chOff x="971600" y="1556792"/>
            <a:chExt cx="7437065" cy="2169532"/>
          </a:xfrm>
        </p:grpSpPr>
        <p:pic>
          <p:nvPicPr>
            <p:cNvPr id="13" name="Image 12" descr="dining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1600" y="1628800"/>
              <a:ext cx="3486912" cy="1621536"/>
            </a:xfrm>
            <a:prstGeom prst="rect">
              <a:avLst/>
            </a:prstGeom>
          </p:spPr>
        </p:pic>
        <p:pic>
          <p:nvPicPr>
            <p:cNvPr id="3075" name="Picture 3" descr="scn0003"/>
            <p:cNvPicPr>
              <a:picLocks noChangeAspect="1" noChangeArrowheads="1"/>
            </p:cNvPicPr>
            <p:nvPr/>
          </p:nvPicPr>
          <p:blipFill>
            <a:blip r:embed="rId7" cstate="print"/>
            <a:srcRect l="3093" t="2856" r="1755" b="4585"/>
            <a:stretch>
              <a:fillRect/>
            </a:stretch>
          </p:blipFill>
          <p:spPr bwMode="auto">
            <a:xfrm>
              <a:off x="4932040" y="1556792"/>
              <a:ext cx="3476625" cy="166687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5" name="ZoneTexte 14"/>
            <p:cNvSpPr txBox="1"/>
            <p:nvPr/>
          </p:nvSpPr>
          <p:spPr>
            <a:xfrm>
              <a:off x="3419872" y="3356992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La</a:t>
              </a:r>
              <a:r>
                <a:rPr lang="fr-FR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neliner Script" pitchFamily="50" charset="0"/>
                </a:rPr>
                <a:t> </a:t>
              </a:r>
              <a:r>
                <a:rPr lang="fr-F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nourriture</a:t>
              </a: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4108717" y="1268760"/>
            <a:ext cx="4703415" cy="2426786"/>
            <a:chOff x="4067944" y="1268760"/>
            <a:chExt cx="4703415" cy="2426786"/>
          </a:xfrm>
        </p:grpSpPr>
        <p:pic>
          <p:nvPicPr>
            <p:cNvPr id="17" name="Image 16" descr="tunica+toga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67944" y="1268760"/>
              <a:ext cx="828695" cy="1980000"/>
            </a:xfrm>
            <a:prstGeom prst="rect">
              <a:avLst/>
            </a:prstGeom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495" t="4733" r="69346" b="4143"/>
            <a:stretch>
              <a:fillRect/>
            </a:stretch>
          </p:blipFill>
          <p:spPr bwMode="auto">
            <a:xfrm>
              <a:off x="5076056" y="1268760"/>
              <a:ext cx="883089" cy="19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7" name="Picture 5" descr="enfants vêtements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28184" y="1628800"/>
              <a:ext cx="2543175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ZoneTexte 19"/>
            <p:cNvSpPr txBox="1"/>
            <p:nvPr/>
          </p:nvSpPr>
          <p:spPr>
            <a:xfrm>
              <a:off x="5292080" y="3356992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La mode</a:t>
              </a: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179512" y="4365104"/>
            <a:ext cx="8583366" cy="1994738"/>
            <a:chOff x="179512" y="4653136"/>
            <a:chExt cx="8583366" cy="1994738"/>
          </a:xfrm>
        </p:grpSpPr>
        <p:pic>
          <p:nvPicPr>
            <p:cNvPr id="4" name="Image 3" descr="cirque_Asterix0002.bmp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91880" y="4653136"/>
              <a:ext cx="5270998" cy="1620000"/>
            </a:xfrm>
            <a:prstGeom prst="rect">
              <a:avLst/>
            </a:prstGeom>
          </p:spPr>
        </p:pic>
        <p:pic>
          <p:nvPicPr>
            <p:cNvPr id="6" name="Image 5" descr="circus maximus 2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9512" y="4653136"/>
              <a:ext cx="3041870" cy="1620000"/>
            </a:xfrm>
            <a:prstGeom prst="rect">
              <a:avLst/>
            </a:prstGeom>
          </p:spPr>
        </p:pic>
        <p:sp>
          <p:nvSpPr>
            <p:cNvPr id="22" name="ZoneTexte 21"/>
            <p:cNvSpPr txBox="1"/>
            <p:nvPr/>
          </p:nvSpPr>
          <p:spPr>
            <a:xfrm>
              <a:off x="1331640" y="6309320"/>
              <a:ext cx="37444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Le </a:t>
              </a:r>
              <a:r>
                <a:rPr lang="fr-FR" sz="1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Circus</a:t>
              </a:r>
              <a:r>
                <a:rPr lang="fr-F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fr-FR" sz="1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maximus</a:t>
              </a:r>
              <a:r>
                <a:rPr lang="fr-F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et ses courses de char</a:t>
              </a:r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1331640" y="6372036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 Colisée et ses combats de gladiateurs</a:t>
            </a:r>
          </a:p>
        </p:txBody>
      </p:sp>
      <p:grpSp>
        <p:nvGrpSpPr>
          <p:cNvPr id="29" name="Groupe 28"/>
          <p:cNvGrpSpPr/>
          <p:nvPr/>
        </p:nvGrpSpPr>
        <p:grpSpPr>
          <a:xfrm>
            <a:off x="1300405" y="1556792"/>
            <a:ext cx="7047231" cy="2129462"/>
            <a:chOff x="1259632" y="1556792"/>
            <a:chExt cx="7047231" cy="2129462"/>
          </a:xfrm>
        </p:grpSpPr>
        <p:pic>
          <p:nvPicPr>
            <p:cNvPr id="25" name="Image 24" descr="tablette + stylet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59632" y="1628800"/>
              <a:ext cx="1292736" cy="1620000"/>
            </a:xfrm>
            <a:prstGeom prst="rect">
              <a:avLst/>
            </a:prstGeom>
          </p:spPr>
        </p:pic>
        <p:pic>
          <p:nvPicPr>
            <p:cNvPr id="26" name="Image 25" descr="férule.jpg"/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AF6F5"/>
                </a:clrFrom>
                <a:clrTo>
                  <a:srgbClr val="FAF6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59832" y="1556792"/>
              <a:ext cx="2352675" cy="1809750"/>
            </a:xfrm>
            <a:prstGeom prst="rect">
              <a:avLst/>
            </a:prstGeom>
          </p:spPr>
        </p:pic>
        <p:pic>
          <p:nvPicPr>
            <p:cNvPr id="27" name="Image 26" descr="abaque2.jp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68144" y="1700808"/>
              <a:ext cx="2438719" cy="1620000"/>
            </a:xfrm>
            <a:prstGeom prst="rect">
              <a:avLst/>
            </a:prstGeom>
          </p:spPr>
        </p:pic>
        <p:sp>
          <p:nvSpPr>
            <p:cNvPr id="28" name="ZoneTexte 27"/>
            <p:cNvSpPr txBox="1"/>
            <p:nvPr/>
          </p:nvSpPr>
          <p:spPr>
            <a:xfrm>
              <a:off x="6876256" y="3347700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L’éducation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4" grpId="0"/>
      <p:bldP spid="24" grpId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2100</TotalTime>
  <Words>751</Words>
  <Application>Microsoft Office PowerPoint</Application>
  <PresentationFormat>Affichage à l'écran (4:3)</PresentationFormat>
  <Paragraphs>240</Paragraphs>
  <Slides>19</Slides>
  <Notes>0</Notes>
  <HiddenSlides>4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30" baseType="lpstr">
      <vt:lpstr>Amandine</vt:lpstr>
      <vt:lpstr>Arial</vt:lpstr>
      <vt:lpstr>Gabriola</vt:lpstr>
      <vt:lpstr>Calibri</vt:lpstr>
      <vt:lpstr>Calibri Light</vt:lpstr>
      <vt:lpstr>Leelawadee</vt:lpstr>
      <vt:lpstr>Top Secret Without Lines</vt:lpstr>
      <vt:lpstr>Caesar</vt:lpstr>
      <vt:lpstr>Fineliner Script</vt:lpstr>
      <vt:lpstr>Cambria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Reenkha</dc:creator>
  <cp:lastModifiedBy>Karine Untermarzoner</cp:lastModifiedBy>
  <cp:revision>123</cp:revision>
  <dcterms:created xsi:type="dcterms:W3CDTF">2011-05-07T19:37:06Z</dcterms:created>
  <dcterms:modified xsi:type="dcterms:W3CDTF">2021-01-28T19:51:12Z</dcterms:modified>
</cp:coreProperties>
</file>